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4" r:id="rId39"/>
    <p:sldId id="298" r:id="rId40"/>
    <p:sldId id="295" r:id="rId41"/>
    <p:sldId id="29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2B7D339C-29CE-4106-8FBA-5D665E1E54B6}"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2B7D339C-29CE-4106-8FBA-5D665E1E54B6}"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2B7D339C-29CE-4106-8FBA-5D665E1E54B6}"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2B7D339C-29CE-4106-8FBA-5D665E1E54B6}"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CAFC7DE-A358-4D63-93FC-6D74642A630F}" type="datetimeFigureOut">
              <a:rPr lang="en-AU" smtClean="0"/>
              <a:pPr/>
              <a:t>8/12/2011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2B7D339C-29CE-4106-8FBA-5D665E1E54B6}"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CAFC7DE-A358-4D63-93FC-6D74642A630F}" type="datetimeFigureOut">
              <a:rPr lang="en-AU" smtClean="0"/>
              <a:pPr/>
              <a:t>8/12/2011</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B7D339C-29CE-4106-8FBA-5D665E1E54B6}"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Modern Advertising	</a:t>
            </a:r>
            <a:endParaRPr lang="en-AU" dirty="0"/>
          </a:p>
        </p:txBody>
      </p:sp>
      <p:sp>
        <p:nvSpPr>
          <p:cNvPr id="3" name="Subtitle 2"/>
          <p:cNvSpPr>
            <a:spLocks noGrp="1"/>
          </p:cNvSpPr>
          <p:nvPr>
            <p:ph type="subTitle" idx="1"/>
          </p:nvPr>
        </p:nvSpPr>
        <p:spPr/>
        <p:txBody>
          <a:bodyPr/>
          <a:lstStyle/>
          <a:p>
            <a:r>
              <a:rPr lang="en-AU" dirty="0" smtClean="0"/>
              <a:t>Kerri Joyce</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Avante-Garde</a:t>
            </a:r>
            <a:r>
              <a:rPr lang="en-AU" dirty="0" smtClean="0"/>
              <a:t>:</a:t>
            </a:r>
            <a:endParaRPr lang="en-AU" dirty="0"/>
          </a:p>
        </p:txBody>
      </p:sp>
      <p:pic>
        <p:nvPicPr>
          <p:cNvPr id="4" name="Picture 4"/>
          <p:cNvPicPr>
            <a:picLocks noGrp="1" noChangeAspect="1" noChangeArrowheads="1"/>
          </p:cNvPicPr>
          <p:nvPr>
            <p:ph idx="1"/>
          </p:nvPr>
        </p:nvPicPr>
        <p:blipFill>
          <a:blip r:embed="rId3" cstate="print"/>
          <a:srcRect/>
          <a:stretch>
            <a:fillRect/>
          </a:stretch>
        </p:blipFill>
        <p:spPr bwMode="auto">
          <a:xfrm>
            <a:off x="395536" y="1556792"/>
            <a:ext cx="3024336" cy="4873625"/>
          </a:xfrm>
          <a:prstGeom prst="rect">
            <a:avLst/>
          </a:prstGeom>
          <a:noFill/>
          <a:ln w="9525">
            <a:noFill/>
            <a:miter lim="800000"/>
            <a:headEnd/>
            <a:tailEnd/>
          </a:ln>
        </p:spPr>
      </p:pic>
      <p:graphicFrame>
        <p:nvGraphicFramePr>
          <p:cNvPr id="2050" name="Object 9"/>
          <p:cNvGraphicFramePr>
            <a:graphicFrameLocks noChangeAspect="1"/>
          </p:cNvGraphicFramePr>
          <p:nvPr/>
        </p:nvGraphicFramePr>
        <p:xfrm>
          <a:off x="3707905" y="1628800"/>
          <a:ext cx="4032448" cy="4608512"/>
        </p:xfrm>
        <a:graphic>
          <a:graphicData uri="http://schemas.openxmlformats.org/presentationml/2006/ole">
            <p:oleObj spid="_x0000_s1026" name="Bitmap Image" r:id="rId4" imgW="8961905" imgH="4877481"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edge">
                                      <p:cBhvr>
                                        <p:cTn id="12"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Bandwagon</a:t>
            </a:r>
            <a:endParaRPr lang="en-AU" dirty="0"/>
          </a:p>
        </p:txBody>
      </p:sp>
      <p:sp>
        <p:nvSpPr>
          <p:cNvPr id="3" name="Content Placeholder 2"/>
          <p:cNvSpPr>
            <a:spLocks noGrp="1"/>
          </p:cNvSpPr>
          <p:nvPr>
            <p:ph idx="1"/>
          </p:nvPr>
        </p:nvSpPr>
        <p:spPr/>
        <p:txBody>
          <a:bodyPr/>
          <a:lstStyle/>
          <a:p>
            <a:r>
              <a:rPr lang="en-US" sz="4000" dirty="0" smtClean="0"/>
              <a:t>Implies that it is widely used</a:t>
            </a:r>
          </a:p>
          <a:p>
            <a:r>
              <a:rPr lang="en-US" sz="4000" dirty="0" smtClean="0"/>
              <a:t>Encourages joining the crowd</a:t>
            </a:r>
          </a:p>
          <a:p>
            <a:r>
              <a:rPr lang="en-US" sz="4000" dirty="0" smtClean="0"/>
              <a:t>Everyone is doing it</a:t>
            </a:r>
          </a:p>
          <a:p>
            <a:r>
              <a:rPr lang="en-US" sz="4000" dirty="0" smtClean="0"/>
              <a:t>Everyone is using it</a:t>
            </a:r>
          </a:p>
          <a:p>
            <a:r>
              <a:rPr lang="en-US" sz="4000" dirty="0" smtClean="0"/>
              <a:t>Jump aboard</a:t>
            </a:r>
          </a:p>
          <a:p>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Bandwagon:</a:t>
            </a:r>
            <a:endParaRPr lang="en-AU" dirty="0"/>
          </a:p>
        </p:txBody>
      </p:sp>
      <p:pic>
        <p:nvPicPr>
          <p:cNvPr id="4" name="Picture 4" descr="aeropostale"/>
          <p:cNvPicPr>
            <a:picLocks noGrp="1" noChangeAspect="1" noChangeArrowheads="1"/>
          </p:cNvPicPr>
          <p:nvPr>
            <p:ph idx="1"/>
          </p:nvPr>
        </p:nvPicPr>
        <p:blipFill>
          <a:blip r:embed="rId2" cstate="print"/>
          <a:srcRect/>
          <a:stretch>
            <a:fillRect/>
          </a:stretch>
        </p:blipFill>
        <p:spPr bwMode="auto">
          <a:xfrm>
            <a:off x="611560" y="1484784"/>
            <a:ext cx="3521726" cy="4873625"/>
          </a:xfrm>
          <a:prstGeom prst="rect">
            <a:avLst/>
          </a:prstGeom>
          <a:noFill/>
          <a:ln w="9525">
            <a:noFill/>
            <a:miter lim="800000"/>
            <a:headEnd/>
            <a:tailEnd/>
          </a:ln>
        </p:spPr>
      </p:pic>
      <p:sp>
        <p:nvSpPr>
          <p:cNvPr id="5" name="TextBox 4"/>
          <p:cNvSpPr txBox="1"/>
          <p:nvPr/>
        </p:nvSpPr>
        <p:spPr>
          <a:xfrm>
            <a:off x="4788024" y="2636912"/>
            <a:ext cx="2975495" cy="1938992"/>
          </a:xfrm>
          <a:prstGeom prst="rect">
            <a:avLst/>
          </a:prstGeom>
          <a:noFill/>
        </p:spPr>
        <p:txBody>
          <a:bodyPr wrap="square" rtlCol="0">
            <a:spAutoFit/>
          </a:bodyPr>
          <a:lstStyle/>
          <a:p>
            <a:r>
              <a:rPr lang="en-AU" sz="2400" dirty="0" smtClean="0"/>
              <a:t>Note: Often includes both </a:t>
            </a:r>
          </a:p>
          <a:p>
            <a:r>
              <a:rPr lang="en-AU" sz="2400" dirty="0"/>
              <a:t>g</a:t>
            </a:r>
            <a:r>
              <a:rPr lang="en-AU" sz="2400" dirty="0" smtClean="0"/>
              <a:t>enders, various ethnic groups and different ages</a:t>
            </a:r>
            <a:endParaRPr lang="en-A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Brand Loyalty</a:t>
            </a:r>
            <a:endParaRPr lang="en-AU" dirty="0"/>
          </a:p>
        </p:txBody>
      </p:sp>
      <p:sp>
        <p:nvSpPr>
          <p:cNvPr id="3" name="Content Placeholder 2"/>
          <p:cNvSpPr>
            <a:spLocks noGrp="1"/>
          </p:cNvSpPr>
          <p:nvPr>
            <p:ph idx="1"/>
          </p:nvPr>
        </p:nvSpPr>
        <p:spPr/>
        <p:txBody>
          <a:bodyPr/>
          <a:lstStyle/>
          <a:p>
            <a:r>
              <a:rPr lang="en-US" sz="4000" dirty="0" smtClean="0"/>
              <a:t>Relies on their reputation</a:t>
            </a:r>
          </a:p>
          <a:p>
            <a:r>
              <a:rPr lang="en-US" sz="4000" dirty="0" err="1" smtClean="0"/>
              <a:t>Recognisable</a:t>
            </a:r>
            <a:r>
              <a:rPr lang="en-US" sz="4000" dirty="0" smtClean="0"/>
              <a:t> logo</a:t>
            </a:r>
          </a:p>
          <a:p>
            <a:r>
              <a:rPr lang="en-US" sz="4000" dirty="0" smtClean="0"/>
              <a:t>Recognizable color</a:t>
            </a:r>
          </a:p>
          <a:p>
            <a:r>
              <a:rPr lang="en-US" sz="4000" dirty="0" smtClean="0"/>
              <a:t>Often need no words to identify</a:t>
            </a:r>
          </a:p>
          <a:p>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Brand Loyalty:</a:t>
            </a:r>
            <a:endParaRPr lang="en-AU" dirty="0"/>
          </a:p>
        </p:txBody>
      </p:sp>
      <p:pic>
        <p:nvPicPr>
          <p:cNvPr id="4" name="Picture 4" descr="10ft-nike-golfball"/>
          <p:cNvPicPr>
            <a:picLocks noGrp="1" noChangeAspect="1" noChangeArrowheads="1"/>
          </p:cNvPicPr>
          <p:nvPr>
            <p:ph idx="1"/>
          </p:nvPr>
        </p:nvPicPr>
        <p:blipFill>
          <a:blip r:embed="rId2" cstate="print"/>
          <a:srcRect/>
          <a:stretch>
            <a:fillRect/>
          </a:stretch>
        </p:blipFill>
        <p:spPr bwMode="auto">
          <a:xfrm>
            <a:off x="539552" y="1556792"/>
            <a:ext cx="2014470" cy="1910389"/>
          </a:xfrm>
          <a:prstGeom prst="rect">
            <a:avLst/>
          </a:prstGeom>
          <a:noFill/>
          <a:ln w="9525">
            <a:noFill/>
            <a:miter lim="800000"/>
            <a:headEnd/>
            <a:tailEnd/>
          </a:ln>
        </p:spPr>
      </p:pic>
      <p:pic>
        <p:nvPicPr>
          <p:cNvPr id="5" name="Picture 15" descr="pepsi's logo"/>
          <p:cNvPicPr>
            <a:picLocks noChangeAspect="1" noChangeArrowheads="1"/>
          </p:cNvPicPr>
          <p:nvPr/>
        </p:nvPicPr>
        <p:blipFill>
          <a:blip r:embed="rId3" cstate="print"/>
          <a:srcRect/>
          <a:stretch>
            <a:fillRect/>
          </a:stretch>
        </p:blipFill>
        <p:spPr bwMode="auto">
          <a:xfrm>
            <a:off x="2915816" y="1532492"/>
            <a:ext cx="2088232" cy="2010223"/>
          </a:xfrm>
          <a:prstGeom prst="rect">
            <a:avLst/>
          </a:prstGeom>
          <a:noFill/>
          <a:ln w="9525">
            <a:noFill/>
            <a:miter lim="800000"/>
            <a:headEnd/>
            <a:tailEnd/>
          </a:ln>
        </p:spPr>
      </p:pic>
      <p:pic>
        <p:nvPicPr>
          <p:cNvPr id="6" name="Picture 11" descr="Popular Science Blog ..."/>
          <p:cNvPicPr>
            <a:picLocks noChangeAspect="1" noChangeArrowheads="1"/>
          </p:cNvPicPr>
          <p:nvPr/>
        </p:nvPicPr>
        <p:blipFill>
          <a:blip r:embed="rId4" cstate="print"/>
          <a:srcRect/>
          <a:stretch>
            <a:fillRect/>
          </a:stretch>
        </p:blipFill>
        <p:spPr bwMode="auto">
          <a:xfrm>
            <a:off x="5148064" y="1628800"/>
            <a:ext cx="1981200" cy="1831975"/>
          </a:xfrm>
          <a:prstGeom prst="rect">
            <a:avLst/>
          </a:prstGeom>
          <a:noFill/>
          <a:ln w="9525">
            <a:noFill/>
            <a:miter lim="800000"/>
            <a:headEnd/>
            <a:tailEnd/>
          </a:ln>
        </p:spPr>
      </p:pic>
      <p:pic>
        <p:nvPicPr>
          <p:cNvPr id="7" name="Picture 22" descr="Mario"/>
          <p:cNvPicPr>
            <a:picLocks noChangeAspect="1" noChangeArrowheads="1"/>
          </p:cNvPicPr>
          <p:nvPr/>
        </p:nvPicPr>
        <p:blipFill>
          <a:blip r:embed="rId5" cstate="print"/>
          <a:srcRect/>
          <a:stretch>
            <a:fillRect/>
          </a:stretch>
        </p:blipFill>
        <p:spPr bwMode="auto">
          <a:xfrm>
            <a:off x="467544" y="3645024"/>
            <a:ext cx="2057400" cy="1896170"/>
          </a:xfrm>
          <a:prstGeom prst="rect">
            <a:avLst/>
          </a:prstGeom>
          <a:noFill/>
          <a:ln w="9525">
            <a:noFill/>
            <a:miter lim="800000"/>
            <a:headEnd/>
            <a:tailEnd/>
          </a:ln>
        </p:spPr>
      </p:pic>
      <p:pic>
        <p:nvPicPr>
          <p:cNvPr id="8" name="Picture 13" descr="Target-Logo-copy"/>
          <p:cNvPicPr>
            <a:picLocks noChangeAspect="1" noChangeArrowheads="1"/>
          </p:cNvPicPr>
          <p:nvPr/>
        </p:nvPicPr>
        <p:blipFill>
          <a:blip r:embed="rId6" cstate="print"/>
          <a:srcRect/>
          <a:stretch>
            <a:fillRect/>
          </a:stretch>
        </p:blipFill>
        <p:spPr bwMode="auto">
          <a:xfrm>
            <a:off x="2843808" y="3645024"/>
            <a:ext cx="2088232" cy="2035211"/>
          </a:xfrm>
          <a:prstGeom prst="rect">
            <a:avLst/>
          </a:prstGeom>
          <a:noFill/>
          <a:ln w="9525">
            <a:noFill/>
            <a:miter lim="800000"/>
            <a:headEnd/>
            <a:tailEnd/>
          </a:ln>
        </p:spPr>
      </p:pic>
      <p:pic>
        <p:nvPicPr>
          <p:cNvPr id="9" name="Picture 17" descr="Graphics and Logos"/>
          <p:cNvPicPr>
            <a:picLocks noChangeAspect="1" noChangeArrowheads="1"/>
          </p:cNvPicPr>
          <p:nvPr/>
        </p:nvPicPr>
        <p:blipFill>
          <a:blip r:embed="rId7" cstate="print"/>
          <a:srcRect/>
          <a:stretch>
            <a:fillRect/>
          </a:stretch>
        </p:blipFill>
        <p:spPr bwMode="auto">
          <a:xfrm>
            <a:off x="5148064" y="3717032"/>
            <a:ext cx="2160240" cy="18362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4)">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4)">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4)">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heel(4)">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Health</a:t>
            </a:r>
            <a:endParaRPr lang="en-AU" dirty="0"/>
          </a:p>
        </p:txBody>
      </p:sp>
      <p:sp>
        <p:nvSpPr>
          <p:cNvPr id="3" name="Content Placeholder 2"/>
          <p:cNvSpPr>
            <a:spLocks noGrp="1"/>
          </p:cNvSpPr>
          <p:nvPr>
            <p:ph idx="1"/>
          </p:nvPr>
        </p:nvSpPr>
        <p:spPr/>
        <p:txBody>
          <a:bodyPr/>
          <a:lstStyle/>
          <a:p>
            <a:r>
              <a:rPr lang="en-US" sz="4000" dirty="0" smtClean="0"/>
              <a:t>Offers idea of wellness</a:t>
            </a:r>
          </a:p>
          <a:p>
            <a:r>
              <a:rPr lang="en-US" sz="4000" dirty="0" smtClean="0"/>
              <a:t>Offers idea of fitness</a:t>
            </a:r>
          </a:p>
          <a:p>
            <a:r>
              <a:rPr lang="en-US" sz="4000" dirty="0" smtClean="0"/>
              <a:t>Good for heart</a:t>
            </a:r>
          </a:p>
          <a:p>
            <a:r>
              <a:rPr lang="en-US" sz="4000" dirty="0" smtClean="0"/>
              <a:t>Make you healthier</a:t>
            </a:r>
          </a:p>
          <a:p>
            <a:r>
              <a:rPr lang="en-US" sz="4000" dirty="0" smtClean="0"/>
              <a:t>Help lose weight</a:t>
            </a:r>
          </a:p>
          <a:p>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Health:</a:t>
            </a:r>
            <a:endParaRPr lang="en-AU" dirty="0"/>
          </a:p>
        </p:txBody>
      </p:sp>
      <p:pic>
        <p:nvPicPr>
          <p:cNvPr id="4" name="Picture 4" descr="061228_chocolatDeligh_vmed_12p"/>
          <p:cNvPicPr>
            <a:picLocks noGrp="1" noChangeAspect="1" noChangeArrowheads="1"/>
          </p:cNvPicPr>
          <p:nvPr>
            <p:ph idx="1"/>
          </p:nvPr>
        </p:nvPicPr>
        <p:blipFill>
          <a:blip r:embed="rId2" cstate="print"/>
          <a:srcRect/>
          <a:stretch>
            <a:fillRect/>
          </a:stretch>
        </p:blipFill>
        <p:spPr bwMode="auto">
          <a:xfrm>
            <a:off x="611560" y="1628800"/>
            <a:ext cx="2838450" cy="4067175"/>
          </a:xfrm>
          <a:prstGeom prst="rect">
            <a:avLst/>
          </a:prstGeom>
          <a:noFill/>
          <a:ln w="9525">
            <a:noFill/>
            <a:miter lim="800000"/>
            <a:headEnd/>
            <a:tailEnd/>
          </a:ln>
        </p:spPr>
      </p:pic>
      <p:pic>
        <p:nvPicPr>
          <p:cNvPr id="5" name="Picture 6" descr="thumbnail"/>
          <p:cNvPicPr>
            <a:picLocks noChangeAspect="1" noChangeArrowheads="1"/>
          </p:cNvPicPr>
          <p:nvPr/>
        </p:nvPicPr>
        <p:blipFill>
          <a:blip r:embed="rId3" cstate="print"/>
          <a:srcRect/>
          <a:stretch>
            <a:fillRect/>
          </a:stretch>
        </p:blipFill>
        <p:spPr bwMode="auto">
          <a:xfrm>
            <a:off x="4716016" y="1628800"/>
            <a:ext cx="2887216" cy="40324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Music and Slogans</a:t>
            </a:r>
            <a:endParaRPr lang="en-AU" dirty="0"/>
          </a:p>
        </p:txBody>
      </p:sp>
      <p:sp>
        <p:nvSpPr>
          <p:cNvPr id="3" name="Content Placeholder 2"/>
          <p:cNvSpPr>
            <a:spLocks noGrp="1"/>
          </p:cNvSpPr>
          <p:nvPr>
            <p:ph idx="1"/>
          </p:nvPr>
        </p:nvSpPr>
        <p:spPr/>
        <p:txBody>
          <a:bodyPr/>
          <a:lstStyle/>
          <a:p>
            <a:r>
              <a:rPr lang="en-US" sz="4000" dirty="0" smtClean="0"/>
              <a:t>Tunes &amp; Songs</a:t>
            </a:r>
          </a:p>
          <a:p>
            <a:r>
              <a:rPr lang="en-US" sz="4000" dirty="0" smtClean="0"/>
              <a:t>Beats</a:t>
            </a:r>
          </a:p>
          <a:p>
            <a:r>
              <a:rPr lang="en-US" sz="4000" dirty="0" smtClean="0"/>
              <a:t>Jingles</a:t>
            </a:r>
          </a:p>
          <a:p>
            <a:r>
              <a:rPr lang="en-US" sz="4000" dirty="0" smtClean="0"/>
              <a:t>Rhymes</a:t>
            </a:r>
          </a:p>
          <a:p>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Music and Slogans:</a:t>
            </a:r>
            <a:endParaRPr lang="en-AU" dirty="0"/>
          </a:p>
        </p:txBody>
      </p:sp>
      <p:pic>
        <p:nvPicPr>
          <p:cNvPr id="4" name="Picture 5" descr="... › Advertising Slogans"/>
          <p:cNvPicPr>
            <a:picLocks noGrp="1" noChangeAspect="1" noChangeArrowheads="1"/>
          </p:cNvPicPr>
          <p:nvPr>
            <p:ph idx="1"/>
          </p:nvPr>
        </p:nvPicPr>
        <p:blipFill>
          <a:blip r:embed="rId2" cstate="print"/>
          <a:srcRect/>
          <a:stretch>
            <a:fillRect/>
          </a:stretch>
        </p:blipFill>
        <p:spPr bwMode="auto">
          <a:xfrm>
            <a:off x="611560" y="1700808"/>
            <a:ext cx="2109192" cy="3816424"/>
          </a:xfrm>
          <a:prstGeom prst="rect">
            <a:avLst/>
          </a:prstGeom>
          <a:noFill/>
          <a:ln w="9525">
            <a:noFill/>
            <a:miter lim="800000"/>
            <a:headEnd/>
            <a:tailEnd/>
          </a:ln>
        </p:spPr>
      </p:pic>
      <p:pic>
        <p:nvPicPr>
          <p:cNvPr id="5" name="Picture 7" descr="... › Advertising Slogans"/>
          <p:cNvPicPr>
            <a:picLocks noChangeAspect="1" noChangeArrowheads="1"/>
          </p:cNvPicPr>
          <p:nvPr/>
        </p:nvPicPr>
        <p:blipFill>
          <a:blip r:embed="rId3" cstate="print"/>
          <a:srcRect/>
          <a:stretch>
            <a:fillRect/>
          </a:stretch>
        </p:blipFill>
        <p:spPr bwMode="auto">
          <a:xfrm>
            <a:off x="4139952" y="1772816"/>
            <a:ext cx="2592288" cy="37444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out)">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Rewards</a:t>
            </a:r>
            <a:endParaRPr lang="en-AU" dirty="0"/>
          </a:p>
        </p:txBody>
      </p:sp>
      <p:sp>
        <p:nvSpPr>
          <p:cNvPr id="3" name="Content Placeholder 2"/>
          <p:cNvSpPr>
            <a:spLocks noGrp="1"/>
          </p:cNvSpPr>
          <p:nvPr>
            <p:ph idx="1"/>
          </p:nvPr>
        </p:nvSpPr>
        <p:spPr/>
        <p:txBody>
          <a:bodyPr/>
          <a:lstStyle/>
          <a:p>
            <a:r>
              <a:rPr lang="en-US" sz="4000" dirty="0" smtClean="0"/>
              <a:t>Something free</a:t>
            </a:r>
          </a:p>
          <a:p>
            <a:pPr lvl="1"/>
            <a:r>
              <a:rPr lang="en-US" sz="4000" dirty="0" smtClean="0"/>
              <a:t>Toy in the box</a:t>
            </a:r>
          </a:p>
          <a:p>
            <a:pPr lvl="1"/>
            <a:r>
              <a:rPr lang="en-US" sz="4000" dirty="0" smtClean="0"/>
              <a:t>Points</a:t>
            </a:r>
          </a:p>
          <a:p>
            <a:pPr lvl="1"/>
            <a:r>
              <a:rPr lang="en-US" sz="4000" dirty="0" smtClean="0"/>
              <a:t>More product</a:t>
            </a:r>
          </a:p>
          <a:p>
            <a:pPr lvl="1"/>
            <a:r>
              <a:rPr lang="en-US" sz="4000" dirty="0" smtClean="0"/>
              <a:t>Buy one get one</a:t>
            </a:r>
          </a:p>
          <a:p>
            <a:pPr>
              <a:buNone/>
            </a:pP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an Advertisement?</a:t>
            </a:r>
            <a:endParaRPr lang="en-AU" dirty="0"/>
          </a:p>
        </p:txBody>
      </p:sp>
      <p:sp>
        <p:nvSpPr>
          <p:cNvPr id="4" name="Rectangle 2"/>
          <p:cNvSpPr>
            <a:spLocks noGrp="1" noChangeArrowheads="1"/>
          </p:cNvSpPr>
          <p:nvPr>
            <p:ph idx="1"/>
          </p:nvPr>
        </p:nvSpPr>
        <p:spPr bwMode="auto">
          <a:prstGeom prst="rect">
            <a:avLst/>
          </a:prstGeom>
          <a:solidFill>
            <a:srgbClr val="FFF3D2"/>
          </a:solidFill>
          <a:ln w="57150">
            <a:noFill/>
            <a:miter lim="800000"/>
            <a:headEnd/>
            <a:tailEnd/>
          </a:ln>
        </p:spPr>
        <p:txBody>
          <a:bodyPr wrap="none" anchor="ctr"/>
          <a:lstStyle/>
          <a:p>
            <a:r>
              <a:rPr lang="en-US" dirty="0" smtClean="0"/>
              <a:t> Usually a paid form of communicating a</a:t>
            </a:r>
          </a:p>
          <a:p>
            <a:pPr>
              <a:buNone/>
            </a:pPr>
            <a:r>
              <a:rPr lang="en-US" dirty="0" smtClean="0"/>
              <a:t> message by the use of various media. It is </a:t>
            </a:r>
          </a:p>
          <a:p>
            <a:pPr>
              <a:buNone/>
            </a:pPr>
            <a:r>
              <a:rPr lang="en-US" dirty="0" smtClean="0"/>
              <a:t>persuasive, informative, and designed to</a:t>
            </a:r>
          </a:p>
          <a:p>
            <a:pPr>
              <a:buNone/>
            </a:pPr>
            <a:r>
              <a:rPr lang="en-US" dirty="0" smtClean="0"/>
              <a:t>influence purchasing behavior or thought</a:t>
            </a:r>
          </a:p>
          <a:p>
            <a:pPr>
              <a:buNone/>
            </a:pPr>
            <a:r>
              <a:rPr lang="en-US" dirty="0" smtClean="0"/>
              <a:t>patterns.</a:t>
            </a:r>
          </a:p>
          <a:p>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Rewards:</a:t>
            </a:r>
            <a:endParaRPr lang="en-AU" dirty="0"/>
          </a:p>
        </p:txBody>
      </p:sp>
      <p:pic>
        <p:nvPicPr>
          <p:cNvPr id="4" name="Picture 4" descr="CCI03232009_00000-791117"/>
          <p:cNvPicPr>
            <a:picLocks noGrp="1" noChangeAspect="1" noChangeArrowheads="1"/>
          </p:cNvPicPr>
          <p:nvPr>
            <p:ph idx="1"/>
          </p:nvPr>
        </p:nvPicPr>
        <p:blipFill>
          <a:blip r:embed="rId2" cstate="print"/>
          <a:srcRect/>
          <a:stretch>
            <a:fillRect/>
          </a:stretch>
        </p:blipFill>
        <p:spPr bwMode="auto">
          <a:xfrm>
            <a:off x="611560" y="1556792"/>
            <a:ext cx="2852618" cy="4873625"/>
          </a:xfrm>
          <a:prstGeom prst="rect">
            <a:avLst/>
          </a:prstGeom>
          <a:noFill/>
          <a:ln w="9525">
            <a:noFill/>
            <a:miter lim="800000"/>
            <a:headEnd/>
            <a:tailEnd/>
          </a:ln>
        </p:spPr>
      </p:pic>
      <p:pic>
        <p:nvPicPr>
          <p:cNvPr id="5" name="Picture 11" descr="hmwcup2vl"/>
          <p:cNvPicPr>
            <a:picLocks noChangeAspect="1" noChangeArrowheads="1"/>
          </p:cNvPicPr>
          <p:nvPr/>
        </p:nvPicPr>
        <p:blipFill>
          <a:blip r:embed="rId3" cstate="print"/>
          <a:srcRect/>
          <a:stretch>
            <a:fillRect/>
          </a:stretch>
        </p:blipFill>
        <p:spPr bwMode="auto">
          <a:xfrm>
            <a:off x="4211960" y="1556792"/>
            <a:ext cx="3600400" cy="48245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vertical)">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Scarcity</a:t>
            </a:r>
            <a:endParaRPr lang="en-AU" dirty="0"/>
          </a:p>
        </p:txBody>
      </p:sp>
      <p:sp>
        <p:nvSpPr>
          <p:cNvPr id="3" name="Content Placeholder 2"/>
          <p:cNvSpPr>
            <a:spLocks noGrp="1"/>
          </p:cNvSpPr>
          <p:nvPr>
            <p:ph idx="1"/>
          </p:nvPr>
        </p:nvSpPr>
        <p:spPr/>
        <p:txBody>
          <a:bodyPr/>
          <a:lstStyle/>
          <a:p>
            <a:r>
              <a:rPr lang="en-US" sz="4000" dirty="0" smtClean="0"/>
              <a:t>Limited time</a:t>
            </a:r>
          </a:p>
          <a:p>
            <a:r>
              <a:rPr lang="en-US" sz="4000" dirty="0" smtClean="0"/>
              <a:t>Limited number</a:t>
            </a:r>
          </a:p>
          <a:p>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Scarcity:</a:t>
            </a:r>
            <a:endParaRPr lang="en-AU" dirty="0"/>
          </a:p>
        </p:txBody>
      </p:sp>
      <p:pic>
        <p:nvPicPr>
          <p:cNvPr id="4" name="Picture 25" descr="LimitedTimeOffer_SharePoint"/>
          <p:cNvPicPr>
            <a:picLocks noGrp="1" noChangeAspect="1" noChangeArrowheads="1"/>
          </p:cNvPicPr>
          <p:nvPr>
            <p:ph idx="1"/>
          </p:nvPr>
        </p:nvPicPr>
        <p:blipFill>
          <a:blip r:embed="rId2" cstate="print"/>
          <a:srcRect/>
          <a:stretch>
            <a:fillRect/>
          </a:stretch>
        </p:blipFill>
        <p:spPr bwMode="auto">
          <a:xfrm>
            <a:off x="611560" y="1484784"/>
            <a:ext cx="2734022" cy="4464496"/>
          </a:xfrm>
          <a:prstGeom prst="rect">
            <a:avLst/>
          </a:prstGeom>
          <a:noFill/>
          <a:ln w="9525">
            <a:noFill/>
            <a:miter lim="800000"/>
            <a:headEnd/>
            <a:tailEnd/>
          </a:ln>
        </p:spPr>
      </p:pic>
      <p:pic>
        <p:nvPicPr>
          <p:cNvPr id="5" name="Picture 22" descr="limited-time-offer"/>
          <p:cNvPicPr>
            <a:picLocks noChangeAspect="1" noChangeArrowheads="1"/>
          </p:cNvPicPr>
          <p:nvPr/>
        </p:nvPicPr>
        <p:blipFill>
          <a:blip r:embed="rId3" cstate="print"/>
          <a:srcRect/>
          <a:stretch>
            <a:fillRect/>
          </a:stretch>
        </p:blipFill>
        <p:spPr bwMode="auto">
          <a:xfrm>
            <a:off x="4572000" y="1772816"/>
            <a:ext cx="2895600" cy="40324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Science</a:t>
            </a:r>
            <a:endParaRPr lang="en-AU" dirty="0"/>
          </a:p>
        </p:txBody>
      </p:sp>
      <p:sp>
        <p:nvSpPr>
          <p:cNvPr id="3" name="Content Placeholder 2"/>
          <p:cNvSpPr>
            <a:spLocks noGrp="1"/>
          </p:cNvSpPr>
          <p:nvPr>
            <p:ph idx="1"/>
          </p:nvPr>
        </p:nvSpPr>
        <p:spPr/>
        <p:txBody>
          <a:bodyPr/>
          <a:lstStyle/>
          <a:p>
            <a:r>
              <a:rPr lang="en-US" sz="4000" dirty="0" smtClean="0"/>
              <a:t>Statistics</a:t>
            </a:r>
          </a:p>
          <a:p>
            <a:r>
              <a:rPr lang="en-US" sz="4000" dirty="0" smtClean="0"/>
              <a:t>Facts</a:t>
            </a:r>
          </a:p>
          <a:p>
            <a:r>
              <a:rPr lang="en-US" sz="4000" dirty="0" smtClean="0"/>
              <a:t>Charts</a:t>
            </a:r>
          </a:p>
          <a:p>
            <a:r>
              <a:rPr lang="en-US" sz="4000" dirty="0" smtClean="0"/>
              <a:t>Graphs</a:t>
            </a:r>
          </a:p>
          <a:p>
            <a:r>
              <a:rPr lang="en-US" sz="4000" dirty="0" smtClean="0"/>
              <a:t>Output data</a:t>
            </a:r>
          </a:p>
          <a:p>
            <a:r>
              <a:rPr lang="en-US" sz="4000" dirty="0" smtClean="0"/>
              <a:t>Dangers</a:t>
            </a:r>
          </a:p>
          <a:p>
            <a:pPr>
              <a:buNone/>
            </a:pP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Science:</a:t>
            </a:r>
            <a:endParaRPr lang="en-AU" dirty="0"/>
          </a:p>
        </p:txBody>
      </p:sp>
      <p:pic>
        <p:nvPicPr>
          <p:cNvPr id="4" name="Picture 8" descr="Vintage+Ad2"/>
          <p:cNvPicPr>
            <a:picLocks noGrp="1" noChangeAspect="1" noChangeArrowheads="1"/>
          </p:cNvPicPr>
          <p:nvPr>
            <p:ph idx="1"/>
          </p:nvPr>
        </p:nvPicPr>
        <p:blipFill>
          <a:blip r:embed="rId2" cstate="print"/>
          <a:srcRect/>
          <a:stretch>
            <a:fillRect/>
          </a:stretch>
        </p:blipFill>
        <p:spPr bwMode="auto">
          <a:xfrm>
            <a:off x="539552" y="1844824"/>
            <a:ext cx="2971800" cy="3810000"/>
          </a:xfrm>
          <a:prstGeom prst="rect">
            <a:avLst/>
          </a:prstGeom>
          <a:noFill/>
          <a:ln w="9525">
            <a:noFill/>
            <a:miter lim="800000"/>
            <a:headEnd/>
            <a:tailEnd/>
          </a:ln>
        </p:spPr>
      </p:pic>
      <p:pic>
        <p:nvPicPr>
          <p:cNvPr id="5" name="Picture 5" descr="ad025_lowres"/>
          <p:cNvPicPr>
            <a:picLocks noChangeAspect="1" noChangeArrowheads="1"/>
          </p:cNvPicPr>
          <p:nvPr/>
        </p:nvPicPr>
        <p:blipFill>
          <a:blip r:embed="rId3" cstate="print"/>
          <a:srcRect/>
          <a:stretch>
            <a:fillRect/>
          </a:stretch>
        </p:blipFill>
        <p:spPr bwMode="auto">
          <a:xfrm>
            <a:off x="4127013" y="1844824"/>
            <a:ext cx="2749244" cy="386706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Senses</a:t>
            </a:r>
            <a:endParaRPr lang="en-AU" dirty="0"/>
          </a:p>
        </p:txBody>
      </p:sp>
      <p:sp>
        <p:nvSpPr>
          <p:cNvPr id="3" name="Content Placeholder 2"/>
          <p:cNvSpPr>
            <a:spLocks noGrp="1"/>
          </p:cNvSpPr>
          <p:nvPr>
            <p:ph idx="1"/>
          </p:nvPr>
        </p:nvSpPr>
        <p:spPr/>
        <p:txBody>
          <a:bodyPr/>
          <a:lstStyle/>
          <a:p>
            <a:pPr>
              <a:lnSpc>
                <a:spcPct val="80000"/>
              </a:lnSpc>
            </a:pPr>
            <a:r>
              <a:rPr lang="en-US" sz="4000" dirty="0" smtClean="0"/>
              <a:t>Uses Smell</a:t>
            </a:r>
          </a:p>
          <a:p>
            <a:pPr>
              <a:lnSpc>
                <a:spcPct val="80000"/>
              </a:lnSpc>
            </a:pPr>
            <a:r>
              <a:rPr lang="en-US" sz="4000" dirty="0" smtClean="0"/>
              <a:t>Touch</a:t>
            </a:r>
          </a:p>
          <a:p>
            <a:pPr>
              <a:lnSpc>
                <a:spcPct val="80000"/>
              </a:lnSpc>
            </a:pPr>
            <a:r>
              <a:rPr lang="en-US" sz="4000" dirty="0" smtClean="0"/>
              <a:t>Sound</a:t>
            </a:r>
          </a:p>
          <a:p>
            <a:pPr>
              <a:lnSpc>
                <a:spcPct val="80000"/>
              </a:lnSpc>
            </a:pPr>
            <a:r>
              <a:rPr lang="en-US" sz="4000" dirty="0" smtClean="0"/>
              <a:t>Sight</a:t>
            </a:r>
          </a:p>
          <a:p>
            <a:pPr>
              <a:lnSpc>
                <a:spcPct val="80000"/>
              </a:lnSpc>
            </a:pPr>
            <a:r>
              <a:rPr lang="en-US" sz="4000" dirty="0" smtClean="0"/>
              <a:t>Taste</a:t>
            </a:r>
          </a:p>
          <a:p>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Senses:</a:t>
            </a:r>
            <a:endParaRPr lang="en-AU" dirty="0"/>
          </a:p>
        </p:txBody>
      </p:sp>
      <p:pic>
        <p:nvPicPr>
          <p:cNvPr id="4" name="Picture 7" descr="welch-grape-juice-taste-lick-ad"/>
          <p:cNvPicPr>
            <a:picLocks noGrp="1" noChangeAspect="1" noChangeArrowheads="1"/>
          </p:cNvPicPr>
          <p:nvPr>
            <p:ph idx="1"/>
          </p:nvPr>
        </p:nvPicPr>
        <p:blipFill>
          <a:blip r:embed="rId2" cstate="print"/>
          <a:srcRect/>
          <a:stretch>
            <a:fillRect/>
          </a:stretch>
        </p:blipFill>
        <p:spPr bwMode="auto">
          <a:xfrm>
            <a:off x="683568" y="1916832"/>
            <a:ext cx="2515716" cy="3816424"/>
          </a:xfrm>
          <a:prstGeom prst="rect">
            <a:avLst/>
          </a:prstGeom>
          <a:noFill/>
          <a:ln w="9525">
            <a:noFill/>
            <a:miter lim="800000"/>
            <a:headEnd/>
            <a:tailEnd/>
          </a:ln>
        </p:spPr>
      </p:pic>
      <p:pic>
        <p:nvPicPr>
          <p:cNvPr id="5" name="Picture 13" descr="cbs_vip"/>
          <p:cNvPicPr>
            <a:picLocks noChangeAspect="1" noChangeArrowheads="1"/>
          </p:cNvPicPr>
          <p:nvPr/>
        </p:nvPicPr>
        <p:blipFill>
          <a:blip r:embed="rId3" cstate="print"/>
          <a:srcRect/>
          <a:stretch>
            <a:fillRect/>
          </a:stretch>
        </p:blipFill>
        <p:spPr bwMode="auto">
          <a:xfrm>
            <a:off x="3779912" y="2060848"/>
            <a:ext cx="4320480" cy="3613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How Advertising Appeals - Sex</a:t>
            </a:r>
            <a:endParaRPr lang="en-AU" dirty="0"/>
          </a:p>
        </p:txBody>
      </p:sp>
      <p:sp>
        <p:nvSpPr>
          <p:cNvPr id="3" name="Content Placeholder 2"/>
          <p:cNvSpPr>
            <a:spLocks noGrp="1"/>
          </p:cNvSpPr>
          <p:nvPr>
            <p:ph idx="1"/>
          </p:nvPr>
        </p:nvSpPr>
        <p:spPr/>
        <p:txBody>
          <a:bodyPr>
            <a:normAutofit/>
          </a:bodyPr>
          <a:lstStyle/>
          <a:p>
            <a:r>
              <a:rPr lang="en-US" sz="3200" dirty="0" smtClean="0"/>
              <a:t>Nudity, partial or more</a:t>
            </a:r>
          </a:p>
          <a:p>
            <a:r>
              <a:rPr lang="en-US" sz="3200" dirty="0" smtClean="0"/>
              <a:t>Sexually Suggestive</a:t>
            </a:r>
          </a:p>
          <a:p>
            <a:r>
              <a:rPr lang="en-US" sz="3200" dirty="0" smtClean="0"/>
              <a:t>Body positions, jewelry, gestures that suggest sex</a:t>
            </a:r>
          </a:p>
          <a:p>
            <a:r>
              <a:rPr lang="en-US" sz="3200" dirty="0" smtClean="0"/>
              <a:t>Words</a:t>
            </a:r>
          </a:p>
          <a:p>
            <a:r>
              <a:rPr lang="en-US" sz="3200" dirty="0" smtClean="0"/>
              <a:t>This is one of the most widely used appeals in advertising.  It often is more focused on females, but males are also used.</a:t>
            </a:r>
          </a:p>
          <a:p>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Sex:</a:t>
            </a:r>
            <a:endParaRPr lang="en-AU" dirty="0"/>
          </a:p>
        </p:txBody>
      </p:sp>
      <p:pic>
        <p:nvPicPr>
          <p:cNvPr id="4" name="Picture 4" descr="5f4g7y9u1i"/>
          <p:cNvPicPr>
            <a:picLocks noGrp="1" noChangeAspect="1" noChangeArrowheads="1"/>
          </p:cNvPicPr>
          <p:nvPr>
            <p:ph idx="1"/>
          </p:nvPr>
        </p:nvPicPr>
        <p:blipFill>
          <a:blip r:embed="rId2" cstate="print"/>
          <a:srcRect/>
          <a:stretch>
            <a:fillRect/>
          </a:stretch>
        </p:blipFill>
        <p:spPr bwMode="auto">
          <a:xfrm>
            <a:off x="539552" y="1628800"/>
            <a:ext cx="2638425" cy="3954016"/>
          </a:xfrm>
          <a:prstGeom prst="rect">
            <a:avLst/>
          </a:prstGeom>
          <a:noFill/>
          <a:ln w="9525">
            <a:noFill/>
            <a:miter lim="800000"/>
            <a:headEnd/>
            <a:tailEnd/>
          </a:ln>
        </p:spPr>
      </p:pic>
      <p:pic>
        <p:nvPicPr>
          <p:cNvPr id="5" name="Picture 4" descr="adv_0102"/>
          <p:cNvPicPr>
            <a:picLocks noChangeAspect="1" noChangeArrowheads="1"/>
          </p:cNvPicPr>
          <p:nvPr/>
        </p:nvPicPr>
        <p:blipFill>
          <a:blip r:embed="rId3" cstate="print"/>
          <a:srcRect/>
          <a:stretch>
            <a:fillRect/>
          </a:stretch>
        </p:blipFill>
        <p:spPr bwMode="auto">
          <a:xfrm>
            <a:off x="3923928" y="1556792"/>
            <a:ext cx="2808288" cy="40324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out)">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Elitism</a:t>
            </a:r>
            <a:endParaRPr lang="en-AU" dirty="0"/>
          </a:p>
        </p:txBody>
      </p:sp>
      <p:sp>
        <p:nvSpPr>
          <p:cNvPr id="3" name="Content Placeholder 2"/>
          <p:cNvSpPr>
            <a:spLocks noGrp="1"/>
          </p:cNvSpPr>
          <p:nvPr>
            <p:ph idx="1"/>
          </p:nvPr>
        </p:nvSpPr>
        <p:spPr/>
        <p:txBody>
          <a:bodyPr/>
          <a:lstStyle/>
          <a:p>
            <a:r>
              <a:rPr lang="en-US" sz="4000" dirty="0" smtClean="0"/>
              <a:t>Be part of an elite group</a:t>
            </a:r>
          </a:p>
          <a:p>
            <a:r>
              <a:rPr lang="en-US" sz="4000" dirty="0" smtClean="0"/>
              <a:t>Better than most</a:t>
            </a:r>
          </a:p>
          <a:p>
            <a:r>
              <a:rPr lang="en-US" sz="4000" dirty="0" smtClean="0"/>
              <a:t>Luxurious/gold, diamonds</a:t>
            </a:r>
          </a:p>
          <a:p>
            <a:r>
              <a:rPr lang="en-US" sz="4000" dirty="0" smtClean="0"/>
              <a:t>Glamorous/streamlined</a:t>
            </a:r>
          </a:p>
          <a:p>
            <a:r>
              <a:rPr lang="en-US" sz="4000" dirty="0" smtClean="0"/>
              <a:t>High profile life style</a:t>
            </a:r>
          </a:p>
          <a:p>
            <a:r>
              <a:rPr lang="en-US" sz="4000" dirty="0" smtClean="0"/>
              <a:t>Wealthy</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WWII Aftermath:</a:t>
            </a:r>
            <a:endParaRPr lang="en-AU" dirty="0"/>
          </a:p>
        </p:txBody>
      </p:sp>
      <p:sp>
        <p:nvSpPr>
          <p:cNvPr id="3" name="Content Placeholder 2"/>
          <p:cNvSpPr>
            <a:spLocks noGrp="1"/>
          </p:cNvSpPr>
          <p:nvPr>
            <p:ph idx="1"/>
          </p:nvPr>
        </p:nvSpPr>
        <p:spPr/>
        <p:txBody>
          <a:bodyPr>
            <a:normAutofit fontScale="47500" lnSpcReduction="20000"/>
          </a:bodyPr>
          <a:lstStyle/>
          <a:p>
            <a:r>
              <a:rPr lang="en-US" dirty="0" smtClean="0">
                <a:latin typeface="Times"/>
              </a:rPr>
              <a:t>After and because of World War II, the United States had 65% of the world’s industrial capacity.  By the 1950s, industrial giants were concerned that Americans had bought all their products and would stop buying, thus wrecking the consumer economy.  Out of this, two strategies evolved.</a:t>
            </a:r>
          </a:p>
          <a:p>
            <a:endParaRPr lang="en-US" dirty="0" smtClean="0">
              <a:latin typeface="Times"/>
            </a:endParaRPr>
          </a:p>
          <a:p>
            <a:r>
              <a:rPr lang="en-US" dirty="0" smtClean="0">
                <a:latin typeface="Times"/>
              </a:rPr>
              <a:t>One was designing products that would soon be either outdated or break down, forcing the consumers to keep buying.</a:t>
            </a:r>
          </a:p>
          <a:p>
            <a:endParaRPr lang="en-US" dirty="0" smtClean="0">
              <a:latin typeface="Times"/>
            </a:endParaRPr>
          </a:p>
          <a:p>
            <a:r>
              <a:rPr lang="en-US" dirty="0" smtClean="0">
                <a:latin typeface="Times"/>
              </a:rPr>
              <a:t>The other was pushing advertising to a new level of intensity. Advertising agencies hired psychologists to design new strategies for boosting sales.  Television was central to this, since consumers no longer had to go to the advertisers.  Now advertisers could impose themselves into viewers’ homes every time they turned on the TV.</a:t>
            </a:r>
          </a:p>
          <a:p>
            <a:endParaRPr lang="en-US" dirty="0" smtClean="0">
              <a:latin typeface="Times"/>
            </a:endParaRPr>
          </a:p>
          <a:p>
            <a:r>
              <a:rPr lang="en-US" dirty="0" smtClean="0">
                <a:latin typeface="Times"/>
              </a:rPr>
              <a:t>Vance Packard’s book, </a:t>
            </a:r>
            <a:r>
              <a:rPr lang="en-US" i="1" dirty="0" smtClean="0">
                <a:latin typeface="Times"/>
              </a:rPr>
              <a:t>The Hidden Persuaders</a:t>
            </a:r>
            <a:r>
              <a:rPr lang="en-US" dirty="0" smtClean="0">
                <a:latin typeface="Times"/>
              </a:rPr>
              <a:t>,  exposed many of the new strategies advertisers were using, including the alleged use of subliminal advertising, ads that would work beneath the conscious brain to influence people.  For example, movies, which show 24 frames per second, purportedly would use one frame to display a picture of a soft drink, subconsciously enticing viewers to get up and head to the concessions stand.  </a:t>
            </a:r>
          </a:p>
          <a:p>
            <a:endParaRPr lang="en-US" dirty="0" smtClean="0">
              <a:latin typeface="Times"/>
            </a:endParaRPr>
          </a:p>
          <a:p>
            <a:r>
              <a:rPr lang="en-US" dirty="0" smtClean="0">
                <a:latin typeface="Times"/>
              </a:rPr>
              <a:t>Despite Packard’s expose, advertising has grown and flourished ever since.</a:t>
            </a:r>
          </a:p>
          <a:p>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Elitism:</a:t>
            </a:r>
            <a:endParaRPr lang="en-AU" dirty="0"/>
          </a:p>
        </p:txBody>
      </p:sp>
      <p:pic>
        <p:nvPicPr>
          <p:cNvPr id="4" name="Picture 10" descr="http://www.perfumewave.com/images/armani%20women_225x296_AD.jpg"/>
          <p:cNvPicPr>
            <a:picLocks noGrp="1" noChangeAspect="1" noChangeArrowheads="1"/>
          </p:cNvPicPr>
          <p:nvPr>
            <p:ph idx="1"/>
          </p:nvPr>
        </p:nvPicPr>
        <p:blipFill>
          <a:blip r:embed="rId2" cstate="print"/>
          <a:srcRect/>
          <a:stretch>
            <a:fillRect/>
          </a:stretch>
        </p:blipFill>
        <p:spPr bwMode="auto">
          <a:xfrm>
            <a:off x="539552" y="1844824"/>
            <a:ext cx="3024336" cy="3903216"/>
          </a:xfrm>
          <a:prstGeom prst="rect">
            <a:avLst/>
          </a:prstGeom>
          <a:noFill/>
          <a:ln w="9525">
            <a:noFill/>
            <a:miter lim="800000"/>
            <a:headEnd/>
            <a:tailEnd/>
          </a:ln>
        </p:spPr>
      </p:pic>
      <p:pic>
        <p:nvPicPr>
          <p:cNvPr id="5" name="Picture 12" descr="http://www.aspemag.com/2569231186_17462de14b.jpg"/>
          <p:cNvPicPr>
            <a:picLocks noChangeAspect="1" noChangeArrowheads="1"/>
          </p:cNvPicPr>
          <p:nvPr/>
        </p:nvPicPr>
        <p:blipFill>
          <a:blip r:embed="rId3" cstate="print"/>
          <a:srcRect/>
          <a:stretch>
            <a:fillRect/>
          </a:stretch>
        </p:blipFill>
        <p:spPr bwMode="auto">
          <a:xfrm>
            <a:off x="4211960" y="1844824"/>
            <a:ext cx="2780655" cy="38884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Testimonials</a:t>
            </a:r>
            <a:endParaRPr lang="en-AU" dirty="0"/>
          </a:p>
        </p:txBody>
      </p:sp>
      <p:sp>
        <p:nvSpPr>
          <p:cNvPr id="3" name="Content Placeholder 2"/>
          <p:cNvSpPr>
            <a:spLocks noGrp="1"/>
          </p:cNvSpPr>
          <p:nvPr>
            <p:ph idx="1"/>
          </p:nvPr>
        </p:nvSpPr>
        <p:spPr/>
        <p:txBody>
          <a:bodyPr/>
          <a:lstStyle/>
          <a:p>
            <a:r>
              <a:rPr lang="en-US" sz="4000" dirty="0" smtClean="0"/>
              <a:t>Promotes with famous people</a:t>
            </a:r>
          </a:p>
          <a:p>
            <a:r>
              <a:rPr lang="en-US" sz="4000" dirty="0" smtClean="0"/>
              <a:t>Sometimes ordinary people</a:t>
            </a:r>
          </a:p>
          <a:p>
            <a:r>
              <a:rPr lang="en-US" sz="4000" dirty="0" smtClean="0"/>
              <a:t>Big groups</a:t>
            </a:r>
          </a:p>
          <a:p>
            <a:endParaRPr lang="en-A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Testimonials:</a:t>
            </a:r>
            <a:endParaRPr lang="en-AU" dirty="0"/>
          </a:p>
        </p:txBody>
      </p:sp>
      <p:pic>
        <p:nvPicPr>
          <p:cNvPr id="4" name="Picture 10" descr="http://news.bbc.co.uk/media/images/39141000/jpg/_39141691_britney_pepsi150.jpg"/>
          <p:cNvPicPr>
            <a:picLocks noGrp="1" noChangeAspect="1" noChangeArrowheads="1"/>
          </p:cNvPicPr>
          <p:nvPr>
            <p:ph idx="1"/>
          </p:nvPr>
        </p:nvPicPr>
        <p:blipFill>
          <a:blip r:embed="rId2" cstate="print"/>
          <a:srcRect/>
          <a:stretch>
            <a:fillRect/>
          </a:stretch>
        </p:blipFill>
        <p:spPr bwMode="auto">
          <a:xfrm>
            <a:off x="611560" y="1772816"/>
            <a:ext cx="2448272" cy="3816424"/>
          </a:xfrm>
          <a:prstGeom prst="rect">
            <a:avLst/>
          </a:prstGeom>
          <a:noFill/>
          <a:ln w="9525">
            <a:noFill/>
            <a:miter lim="800000"/>
            <a:headEnd/>
            <a:tailEnd/>
          </a:ln>
        </p:spPr>
      </p:pic>
      <p:pic>
        <p:nvPicPr>
          <p:cNvPr id="5" name="Picture 2" descr="http://www.instablogsimages.com/images/2007/10/17/gatorade-tiger-woods-ad-commercial-thirst-quencher-pepsico_11.jpg"/>
          <p:cNvPicPr>
            <a:picLocks noChangeAspect="1" noChangeArrowheads="1"/>
          </p:cNvPicPr>
          <p:nvPr/>
        </p:nvPicPr>
        <p:blipFill>
          <a:blip r:embed="rId3" cstate="print"/>
          <a:srcRect/>
          <a:stretch>
            <a:fillRect/>
          </a:stretch>
        </p:blipFill>
        <p:spPr bwMode="auto">
          <a:xfrm>
            <a:off x="3851920" y="1772816"/>
            <a:ext cx="3216275" cy="396044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Wit and Humour</a:t>
            </a:r>
            <a:endParaRPr lang="en-AU" dirty="0"/>
          </a:p>
        </p:txBody>
      </p:sp>
      <p:sp>
        <p:nvSpPr>
          <p:cNvPr id="3" name="Content Placeholder 2"/>
          <p:cNvSpPr>
            <a:spLocks noGrp="1"/>
          </p:cNvSpPr>
          <p:nvPr>
            <p:ph idx="1"/>
          </p:nvPr>
        </p:nvSpPr>
        <p:spPr/>
        <p:txBody>
          <a:bodyPr/>
          <a:lstStyle/>
          <a:p>
            <a:r>
              <a:rPr lang="en-US" sz="4000" dirty="0" smtClean="0"/>
              <a:t>Makes you laugh</a:t>
            </a:r>
          </a:p>
          <a:p>
            <a:r>
              <a:rPr lang="en-US" sz="4000" dirty="0" smtClean="0"/>
              <a:t>Entertains</a:t>
            </a:r>
          </a:p>
          <a:p>
            <a:r>
              <a:rPr lang="en-US" sz="4000" dirty="0" smtClean="0"/>
              <a:t>Pictures, words, gestures</a:t>
            </a:r>
          </a:p>
          <a:p>
            <a:r>
              <a:rPr lang="en-US" sz="4000" dirty="0" smtClean="0"/>
              <a:t>Puts a smile on your face</a:t>
            </a:r>
          </a:p>
          <a:p>
            <a:r>
              <a:rPr lang="en-US" sz="4000" dirty="0" smtClean="0"/>
              <a:t>Makes you feel good</a:t>
            </a:r>
          </a:p>
          <a:p>
            <a:endParaRPr lang="en-A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Wit and Humour:</a:t>
            </a:r>
            <a:endParaRPr lang="en-AU" dirty="0"/>
          </a:p>
        </p:txBody>
      </p:sp>
      <p:pic>
        <p:nvPicPr>
          <p:cNvPr id="4" name="Picture 7" descr="TigerNike"/>
          <p:cNvPicPr>
            <a:picLocks noGrp="1" noChangeAspect="1" noChangeArrowheads="1"/>
          </p:cNvPicPr>
          <p:nvPr>
            <p:ph idx="1"/>
          </p:nvPr>
        </p:nvPicPr>
        <p:blipFill>
          <a:blip r:embed="rId2" cstate="print"/>
          <a:srcRect/>
          <a:stretch>
            <a:fillRect/>
          </a:stretch>
        </p:blipFill>
        <p:spPr bwMode="auto">
          <a:xfrm>
            <a:off x="611560" y="1700808"/>
            <a:ext cx="3848100" cy="4176464"/>
          </a:xfrm>
          <a:prstGeom prst="rect">
            <a:avLst/>
          </a:prstGeom>
          <a:noFill/>
          <a:ln w="9525">
            <a:noFill/>
            <a:miter lim="800000"/>
            <a:headEnd/>
            <a:tailEnd/>
          </a:ln>
        </p:spPr>
      </p:pic>
      <p:pic>
        <p:nvPicPr>
          <p:cNvPr id="5" name="Picture 4" descr="billboard_photo.jpg"/>
          <p:cNvPicPr>
            <a:picLocks noChangeAspect="1"/>
          </p:cNvPicPr>
          <p:nvPr/>
        </p:nvPicPr>
        <p:blipFill>
          <a:blip r:embed="rId3" cstate="print"/>
          <a:srcRect/>
          <a:stretch>
            <a:fillRect/>
          </a:stretch>
        </p:blipFill>
        <p:spPr bwMode="auto">
          <a:xfrm>
            <a:off x="4932040" y="1844824"/>
            <a:ext cx="3456384" cy="38884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to Remember:</a:t>
            </a:r>
            <a:endParaRPr lang="en-AU" dirty="0"/>
          </a:p>
        </p:txBody>
      </p:sp>
      <p:sp>
        <p:nvSpPr>
          <p:cNvPr id="3" name="Content Placeholder 2"/>
          <p:cNvSpPr>
            <a:spLocks noGrp="1"/>
          </p:cNvSpPr>
          <p:nvPr>
            <p:ph idx="1"/>
          </p:nvPr>
        </p:nvSpPr>
        <p:spPr/>
        <p:txBody>
          <a:bodyPr>
            <a:normAutofit/>
          </a:bodyPr>
          <a:lstStyle/>
          <a:p>
            <a:r>
              <a:rPr lang="en-US" sz="4000" dirty="0" smtClean="0"/>
              <a:t>Most ads consist of 3 or more techniques</a:t>
            </a:r>
          </a:p>
          <a:p>
            <a:r>
              <a:rPr lang="en-US" sz="4000" dirty="0" smtClean="0"/>
              <a:t>Not everyone sees the same things</a:t>
            </a:r>
          </a:p>
          <a:p>
            <a:r>
              <a:rPr lang="en-US" sz="4000" dirty="0" smtClean="0"/>
              <a:t>Understanding techniques helps you be a smarter consumer.</a:t>
            </a:r>
          </a:p>
          <a:p>
            <a:endParaRPr lang="en-A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Practice:</a:t>
            </a:r>
            <a:endParaRPr lang="en-AU" dirty="0"/>
          </a:p>
        </p:txBody>
      </p:sp>
      <p:sp>
        <p:nvSpPr>
          <p:cNvPr id="3" name="Content Placeholder 2"/>
          <p:cNvSpPr>
            <a:spLocks noGrp="1"/>
          </p:cNvSpPr>
          <p:nvPr>
            <p:ph idx="1"/>
          </p:nvPr>
        </p:nvSpPr>
        <p:spPr/>
        <p:txBody>
          <a:bodyPr>
            <a:normAutofit lnSpcReduction="10000"/>
          </a:bodyPr>
          <a:lstStyle/>
          <a:p>
            <a:r>
              <a:rPr lang="en-US" sz="3900" dirty="0" smtClean="0"/>
              <a:t>Name the techniques you see in the following ad</a:t>
            </a:r>
          </a:p>
          <a:p>
            <a:r>
              <a:rPr lang="en-US" sz="3900" dirty="0" smtClean="0"/>
              <a:t>Can you identify the product by the picture?</a:t>
            </a:r>
          </a:p>
          <a:p>
            <a:r>
              <a:rPr lang="en-US" sz="3900" dirty="0" smtClean="0"/>
              <a:t>How does the ad make you feel?</a:t>
            </a:r>
          </a:p>
          <a:p>
            <a:r>
              <a:rPr lang="en-US" sz="3900" dirty="0" smtClean="0"/>
              <a:t>What are they saying about their product?</a:t>
            </a:r>
          </a:p>
          <a:p>
            <a:r>
              <a:rPr lang="en-US" sz="3900" dirty="0" smtClean="0"/>
              <a:t>How effective is the ad?</a:t>
            </a:r>
          </a:p>
          <a:p>
            <a:endParaRPr lang="en-A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mmyad.jpg"/>
          <p:cNvPicPr>
            <a:picLocks noChangeAspect="1"/>
          </p:cNvPicPr>
          <p:nvPr/>
        </p:nvPicPr>
        <p:blipFill>
          <a:blip r:embed="rId2" cstate="print"/>
          <a:srcRect/>
          <a:stretch>
            <a:fillRect/>
          </a:stretch>
        </p:blipFill>
        <p:spPr bwMode="auto">
          <a:xfrm>
            <a:off x="1143000" y="381000"/>
            <a:ext cx="7173913" cy="6086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Now to Design your own </a:t>
            </a:r>
            <a:r>
              <a:rPr lang="en-AU" dirty="0" err="1" smtClean="0"/>
              <a:t>Advertisment</a:t>
            </a:r>
            <a:r>
              <a:rPr lang="en-AU" dirty="0" smtClean="0"/>
              <a:t>:</a:t>
            </a:r>
            <a:endParaRPr lang="en-AU" dirty="0"/>
          </a:p>
        </p:txBody>
      </p:sp>
      <p:sp>
        <p:nvSpPr>
          <p:cNvPr id="3" name="Content Placeholder 2"/>
          <p:cNvSpPr>
            <a:spLocks noGrp="1"/>
          </p:cNvSpPr>
          <p:nvPr>
            <p:ph idx="1"/>
          </p:nvPr>
        </p:nvSpPr>
        <p:spPr/>
        <p:txBody>
          <a:bodyPr>
            <a:normAutofit lnSpcReduction="10000"/>
          </a:bodyPr>
          <a:lstStyle/>
          <a:p>
            <a:r>
              <a:rPr lang="en-AU" dirty="0" smtClean="0"/>
              <a:t>In groups of 2 or 3 you are to design a print based advertisement for a common household product</a:t>
            </a:r>
          </a:p>
          <a:p>
            <a:r>
              <a:rPr lang="en-AU" dirty="0" smtClean="0"/>
              <a:t>You are to use at least three of the mentioned appeals</a:t>
            </a:r>
          </a:p>
          <a:p>
            <a:r>
              <a:rPr lang="en-AU" dirty="0" smtClean="0"/>
              <a:t>You are to create an original name and slogan for your product</a:t>
            </a:r>
          </a:p>
          <a:p>
            <a:r>
              <a:rPr lang="en-AU" dirty="0" smtClean="0"/>
              <a:t>You are to present your advertisement on a PowerPoint presentation and in hard copy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Design your own </a:t>
            </a:r>
            <a:r>
              <a:rPr lang="en-AU" dirty="0" err="1" smtClean="0"/>
              <a:t>Advertisment</a:t>
            </a:r>
            <a:r>
              <a:rPr lang="en-AU" dirty="0" smtClean="0"/>
              <a:t>:</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On your PowerPoint presentation you are to include:</a:t>
            </a:r>
          </a:p>
          <a:p>
            <a:r>
              <a:rPr lang="en-AU" dirty="0" smtClean="0"/>
              <a:t>The advertisement on page one.</a:t>
            </a:r>
          </a:p>
          <a:p>
            <a:r>
              <a:rPr lang="en-AU" dirty="0" smtClean="0"/>
              <a:t>The slogan on page two and two paragraphs explaining why you chose it.</a:t>
            </a:r>
          </a:p>
          <a:p>
            <a:r>
              <a:rPr lang="en-AU" dirty="0" smtClean="0"/>
              <a:t>The appeals you used on page three and a paragraph on each appeal explaining why you selected it, as well as the positive and negative aspects of the appeal.</a:t>
            </a:r>
          </a:p>
          <a:p>
            <a:r>
              <a:rPr lang="en-AU" dirty="0" smtClean="0"/>
              <a:t>On page four you are to outline your target audience and how that can be seen in your ad as well as what aspects individual group members contributed.</a:t>
            </a: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Subliminal messages in Advertising:</a:t>
            </a:r>
            <a:endParaRPr lang="en-AU" dirty="0"/>
          </a:p>
        </p:txBody>
      </p:sp>
      <p:pic>
        <p:nvPicPr>
          <p:cNvPr id="6" name="Picture 2"/>
          <p:cNvPicPr>
            <a:picLocks noGrp="1" noChangeAspect="1" noChangeArrowheads="1"/>
          </p:cNvPicPr>
          <p:nvPr>
            <p:ph idx="1"/>
          </p:nvPr>
        </p:nvPicPr>
        <p:blipFill>
          <a:blip r:embed="rId2" cstate="print"/>
          <a:stretch>
            <a:fillRect/>
          </a:stretch>
        </p:blipFill>
        <p:spPr bwMode="auto">
          <a:xfrm>
            <a:off x="2803525" y="2719387"/>
            <a:ext cx="4762500" cy="2257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Now to Design your own Advertisement:</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You will have three lessons to complete this task and one lesson to present your PowerPoint presentations.</a:t>
            </a:r>
          </a:p>
          <a:p>
            <a:r>
              <a:rPr lang="en-AU" dirty="0" smtClean="0"/>
              <a:t>You will be assessed on the following criteria:</a:t>
            </a:r>
          </a:p>
          <a:p>
            <a:r>
              <a:rPr lang="en-AU" dirty="0" smtClean="0"/>
              <a:t>4. Work constructively with others.</a:t>
            </a:r>
          </a:p>
          <a:p>
            <a:r>
              <a:rPr lang="en-AU" dirty="0" smtClean="0"/>
              <a:t>5. Demonstrate understanding and appreciation of text structures and features.</a:t>
            </a:r>
          </a:p>
          <a:p>
            <a:r>
              <a:rPr lang="en-AU" dirty="0" smtClean="0"/>
              <a:t>6. Plan, organise and complete activities.</a:t>
            </a:r>
          </a:p>
          <a:p>
            <a:r>
              <a:rPr lang="en-AU" dirty="0" smtClean="0"/>
              <a:t>10. Communicate ideas and information.</a:t>
            </a:r>
          </a:p>
          <a:p>
            <a:endParaRPr lang="en-A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800" dirty="0" smtClean="0"/>
              <a:t>GOODLUCK!</a:t>
            </a:r>
            <a:endParaRPr lang="en-AU" sz="8800" dirty="0"/>
          </a:p>
        </p:txBody>
      </p:sp>
      <p:sp>
        <p:nvSpPr>
          <p:cNvPr id="2050" name="AutoShape 2" descr="data:image/jpg;base64,/9j/4AAQSkZJRgABAQAAAQABAAD/2wBDAAkGBwgHBgkIBwgKCgkLDRYPDQwMDRsUFRAWIB0iIiAdHx8kKDQsJCYxJx8fLT0tMTU3Ojo6Iys/RD84QzQ5Ojf/2wBDAQoKCg0MDRoPDxo3JR8lNzc3Nzc3Nzc3Nzc3Nzc3Nzc3Nzc3Nzc3Nzc3Nzc3Nzc3Nzc3Nzc3Nzc3Nzc3Nzc3Nzf/wAARCACnAKcDASIAAhEBAxEB/8QAHAABAAICAwEAAAAAAAAAAAAAAAYHAQQCAwUI/8QAQRAAAQMDAQYDAwgHCAMAAAAAAQACAwQFEQYHEiExQWETUYFxkaEUFSIyQlKxwRYjYnKS0eEkM0NTorLS8DSD8f/EABsBAAEFAQEAAAAAAAAAAAAAAAABAwQFBgIH/8QAMhEAAQMCBAMGBQQDAAAAAAAAAQACAwQRBRIhMQZBURMiMmFx0RSBkbHBJEKh8DNS4f/aAAwDAQACEQMRAD8AvFERCERFgnCELKxkBa1fcKW3UktXXzxU9PE3efLK7da0eqr6fWt91VI6DQ1F4FDvbrrxXMIb/wCth+t6+4JuWaOJpfIbBKATsp9c7nQWumNTcqyClgHN8zwwfHmoZPtRt9RK6LTVqud8kBxvU0BbED3e7+S1bds/t5qhX6iqKi+3D/Orjlg7Nj5AdjlS2KGOGJsULGRxtGGsY0NAHsCzNXxRDGcsDc3mdB/fonmwk7qKuvW0a5f+NaLNaIz1q5zO8fw8PeF1m2bQqj+/1hSQZ+zT29px6kZUxRUsnE1c490gfL3unBC1Qz9H9bDiNeTZ70MeFybQ7RabjDqm3VYHJtTQhufVoypiibbxHiA/cPoEvYsUTbqXX1twblpq33OMfWfbqksdj91+ST7Fu0G1CwyTtpbw2sslUeHhXGAxgns7iPfhe+QCMFdFbRU1fA6Ctp4qiF3OOVgc0+hVhT8VyjSZgPpp7rgwDkV7dPUQ1MLJqaaOWJ4y18bg5rh2I5ruVZv0O61TOqtG3Sos05O86nDjJTSH9qM/it226+qLbVR2/XNC22VDzux18RLqSc/vfYPY/BaaixWlrNI3a9Dv/fRMuY5u6n6LgyRr2tewtc1wyCDkEeYXLKslwsoiIQiIiEIiLBQhZUe1dqu36VoBUVznSTSncpqWLjJO/wAmj3ZPT4LlrHU1Jpa0urakOkmefDpqZn155Dya38z0+Biml9O1stxfqXVTmz3qcfqovsULOjGDoePE/iSSoGIYhFQxZ378h1XTGF5sFq0unLnquqju+uXfqmHepbNG4+FCOhf953/eym8cUccbY4mNYxgw1rRgNHkB0XMIvOK7EZ62TNIdOQ5BTGsDRoiIigLtEREiEREQhEREIQha9bR01dSyU1ZBHPBIMPjkaHNcPYthF21xabjdIRdQlkF20C91RZmz3PTgy6a2udvS0g6uhJ5gfdP9VP7HeKG+26G4WupZUU0oy17enmCOYI6g8lqlQ26UFZpG4zaj03C6SkkO9dLXHylb1ljHR46jkVtcGx4yEQVJ15H391GkitqFZqLRs9zo7xbYLjbphNSzsD2PHXt2I5EdFvBa5MIiIhCLXrquCgpJqurlbFBCx0kj3cmtAySu8qu9fzO1JqCi0bTvcKUAVd2c08ogfoR583H8im5ZWxRmR50CUC5stLTUE+rb0dY3iJzYG5ZZ6WT/AAoushH3nf8AeinGFwijZHG2ONgYxoDWtaMAAcgFzXluI1z62cyO25DoFNY0NFkREUBdouIeCS3hvAZx1wq/2t6ym05boqG2y+HcKtpPiDnFGOBcO5PAeWCegVCxXKthrRWxVc7aoO3hMJDv58881pMN4efWQ9s52UHbS90y+UNNl9eIoXsu1c7VNjPysj5wpCGT44b4P1X474Oe4U0VHVU0lLKYpNwnGuDhcIiIo66Q5WA7JI6joq42v60n0/RxWu1ymOvqmlzpW/Wij5ZHkScjPTBVGU1zraWtFbTVc8dUHbwmbIQ7Pt6rS4fw6+rg7Zzst9tLpl0wabL67RRLZrqs6rsDZqgtFdTu8KpaBgE44OA6ZHxBUtVDVU76aV0TxqE60gi4RYPmFlEyCbpVDoZP0E1GJG5Zpu7TbsrR9WiqXcnDyY/kegPorKHJRq7W2mu1tqbfWs34KhhY8dcHqO45juAtLZvdamSiqbDdZN+52Z4gkcec0WP1cnq3ge4XofD+JGqh7KQ95v8AIUOVmU3UzREWhTS16+rhoaKesqXbsMEbpJHeTWjJ/BQDZ5TzT0FVqGvYRXXuY1T8/Yi4iNg7BvEe1ehtXqJH6fprLTuLZrzWRUQLTxDCd55/hGPVezTxRwQshhaGxxtDWNHIADACyvFFWY4WwN/dqfQf3+E/C25uuxERYRSkQoiRC+b9stW+p17Wsdndp2RxNB6DcDvxcVB1O9s9E+k11VSuB3aqKOZh8/ohp+LSoIvW8Oy/CRZdso+ygP8AEVZWwetdBq6elydyppH5HmWkEH3b3vV/KhNg1A6fVNVWY+hS0rhn9p5AHwDlfaw3E+X47ToLqTD4UQ8AiHiFnk8vmja3WOq9e3PLiWwuZCwE8g1gz8cn1UOU02vULqLXdwJbhtTuTs7hzRn/AFByha9boMvwsWXbKPsq93iKtHYDVvj1HX0gJ3JqTfIzwy14x/uKvdUXsBonyX6412DuQ0ojz0y9wP4NKvRYTibL8ebdApcPgRERZ5OoolqJ/wCj+rLNqRn0aeZ4t1w8jG8/q3H913XyOFLV5GrLUL1py42/GXzQO8M+TxxafRwCssJqjS1jJOWx9CuHtzNUvyi8HQl3N90ja7g85lkgDZs/5jfou+IKL1RQV4OpSK7aXYaQkltBQz1pb0y4iNp/FSQKMQu8fare3kZNNbKaIHy3i535qTrzviaQursvQD3/ACpcI7qIiLOp5EREIUH2o6Mdqq1RS0Ib85UmTEHcBI082Z9xHf25VFxaS1BLXCiZZa75Rvbu6YHAD2kjGO+V9WFYwtDh/EE1HD2OXMBt5Jp8QcbqK7OtJt0nYhTyFr62od4lQ9vLPRoPkB8SVK0CKlqah9RKZZDqU4BYWRDyREwlUB2qaJk1TQxVVvaPnGlBDWk48Vh4luehzxHqOoVJ0ukNQVVc2iis9aJycYfA5oHtJGAO+V9VFMLQ4fxDNSQ9jlDgNvJNPiDjdRrQGl49KWGOjy19VIfEqZW8nPxyHYDgPU9VJURUtRO+oldLIdSnAABYIiImEqIURKEKO7K/7GNRWbk2hu0pjHlHIA9v5ourR58DaVqyHPCaCknx3DS0/ki9co5DJTseeYH2Ve7QlcLbw2o6pB601GR/AVKlGXgU21ivYeHyyzwyjuWSFp/Ee9SZYDiRtsQceoH2UuHwIiIqFOoiwStGy3WmvNAyuoXPdTvc5rXObje3XFpI7cOadEbiwvtoEl1voiJpKiIiEIiIhCIiIQiItG53Sltr6NlW5zPllQ2nicG5G+4HAJ6ZxhORxukdlaLlJey3kWAeCyuClRERAQorpzjtav3a2U4PvRZ0KDUbQtZVQ4sjNNTt9oYSfii9Zw8ZaSIH/UfZV7/EV262/sGt9LXPlHOZrfKe727zP9QUjC83afbpa7R9VLStzV0DmVtP+/Ed7/bvD1Wxaa+G6W2lr6c5iqYmyt9jhnH5LKcV09nsmHMW/KkQHQhbaxlZUXqNGQVtRI+vvV8qYHuLjSurd2LB6YaAcdsrMQMidftHWHpdPknktTU+oW3KsOldPVMb7lUtc2ona4btJF9t2er8HAA5Z44Uotdvp7Xbqago27sFPGI2A88D8+qrnaHpxumo7bqbS1JHTPtTt2aKJuGujJ5u8+JIJ54d2U905fKTUNop7lQOzFKOLSfpRuHNp7j+R6q0rIm/Bxvp/wDHrfrm8/lsm2nva7r1ERFSJ1EREiEREQhEREIReXqazRX2zz0Eshic7D4pm84pGnLXD2H816h5KOa51RT6VsktZJuvqX5ZTQk/Xf8AyHM/1Cl0TZXTtEPivouXWtqunSurIq+aSz3Z8VPfqR3hVEG+MSkfbjPUHnjmFKOqrjQWh6Oq04+s1NSNqq65yfKXulyHxg53cEYLXHJccefZSW2aUFtroqiC93t8MZJFLNV+JEexy3OPVT8QiohK8RvsRytpfnY+q5YXWUjXF7msaXPIDQMknoFyUY2kXV9q0jWugz8qqgKWnaOZfJ9Hh7Bk+iraWAzzNiHM2XbjYXWNjTXVNlul6kGHXW5zTg/sg4H5opVpO0tsWm7bbGgA00DWPx1djLj7yUXrrWhrQBsFXr1ntDmlrwC0jBBGchVvo7Niu110hMSBSSGpoC4/WppDkAfuuJB9qsoqEbSLVVtipNSWeMvuVocXujbzqKc/3kffhxHsOOKgYnRCspnRc9x6rtjsrrr3RyRadpuVLdrdT19DJ4lPPGHsd2PQ9xyI7LcXlj2OY4tduFNGq66iGOphkgnY18UjS17HDIcDwIPZUpN847JtUF0TJanT9c7IaT08s8g9vxHwu9aN4tNHerfNQXKETU8o4tPAg9CD0I6FWWG1zadxjlF43bj8+q4ey+o3WLNdqG9UEVdbahs9PIODm9D1BHQ9it9UJdLPqbZfcn3CzzvntcjuL93LHDo2VvQ9x6EclPNKbVLHeGMhuLxbazkWzO/VOP7L+Q9jseqlVmDPDe2pDnjPTceoSNk5O0Kn6LgyRsjGvY4OY76rgcg+wrmqItI3Tl0RESWQiLpnqYaaF89TLHFEwZdJI4NaPaTwVc6t2uWu3sfBYWi4VPLxTkQs755u9OHdTKTD6irdliaT58vqkc8N3U01PqO3aZtrq65y7o4iOJpy+V3k0fnyCq/S1tuO0nUx1Ff49200r8QQcdxxByGDzA5uPU8PZq6a0dfNeXNt81ZPOyidxaHjddK37rG/ZZ392eauujpYKKmipaSFkNPE0NjjYMBoHQK5lfDhUZihOaY6EjZvkPNNgF5udl3DksoizRNynVg8lCJWfpbtMpKFo37dp4fKak8w6oP1G+nD3OXsa11FHpuySVQHiVch8KkhHEySnkMdQOZ/qt7ZvpqTTmnmtrXeJc6x5qa2R3EukdxwT25e3K1/DFAS81ThoNB7piZ/IKVosotsoyLDgDzWVhCFWFZEdnuoHuORpa6zZ3uOKCoPQ+THfD04zUOBAIIIIyMdV6Fyt9NdKGehr4WzU07CySN3JwVbw1FXs9ro7Ve5ZJ9OzO3aC5O4mnzyil7Do7/4MrjuC9veogHe5jr/ANT8UltCpyi4se17Q5jg5rhkEHII81yWFIINlJXGSNkjHMka17HDBa4ZBHcKuNVbIrRc3PqbNJ821DuPhgb0JPs5t9OHZWSilUldUUjs0Trfb6JHNDhqvnp+mdoOj3l1uNaYWnO9QSGRjvaz+bVmHatrG3ZirPAkc04Pyml3XfDC+hF1zQRVDd2eJkrR0kaHD4q7GPxSj9TA1x6prsiNiqIO2rUJZgUVuDvvbj/+S1ZNputrs4Q0O6xx5Cjo953x3ir4+aLaHbwt1Hnz+Ts/ktqKNkLdyJjWN+6wYHuCUYxh7NY6UX87eyOzfzcqAp9Da61XK2a8SVEcZ4+JcZjwHZnE/AKxNJ7LLJYnsqK3NyrG8Q+dmI2n9lnEepyp9hFDqseqp25GdxvQe66bE0arAaAsoipDdOota4V1PbqKasrZmw00LS6SR3JoS411LbaOWsrp2QU0Ld6SR5wGhQS3UNbtPuEdZWxy0mkqaTMMB+i+uePtO8m/955IuMKwqSuk6MG5/ATb3hoW5oq3VOstQN1hd4XR26mJZZ6STy6ykefl39gzaLeS4QRMhiZFExrI2NDWtaMBoHABdgXpMUTImCNgsAoZJJuURETiREREIRatxoKW5UU1HXwR1FPM3dkjkbkOC2kwhCquqtV+2evdJaY57zpoHedSE5qKMfsH7TR5fhzUl0/qG16ho/lNqq2TAD6bOT4z5ObzCl2PaoVqbZ1bbpWOudpmls14HFtXRnd3j+20cD8PVUWJYFBWXe3uv68j6+6cZKW6L3MooJJd9aaV+hqOz/PNC3lcLZ9fHm6P+g9V6lm17pq8YbT3SGGY84Kn9U8Hyw7gfQlYyrwWspj3mXHUaqS2RpUnRcWPa9ocxwc08nDiD6rkqstI3XaIiEpLJURdVRUQ00ZkqJWQxj7cjg0e8qJ3faVpq3P8GCrdcak8Gw0LPELj+9y9xKkwUVRUG0TCVyXAbqYE4Uc1VrK1acaIqiR09e/Aioqcb0ryeXD7Pr6ZXiRfp/rDhSU7dMWx/wDjTZdUPb2HT3D2lSzSGz+yaYeamGN9XcncZK2qO/ISeePu+nHutRQcMOuH1Rt5D8n2TLpuQUYtWkLzrKtiu2uR8moI3b9LZYycDyMnf4+wcFaEMTIY2RxMaxjAA1rRgNHkAFz3QsrYRRMiYGRiwCjkkm5REROJEREQhEREIRERCEREQhYK8G96O07fd43S0Usz3c5Qzdf/ABDBREiFFZNkFtp3eJYr1eLU8cvBqCQPwPxXUdB60psii17M9vT5TTB59SSURNvgik8bQfUJbkbLr/RHaOcA61owO1G3/guwbPdW1JxX6/rA3qKWDwz8HBETbaOmbq2No+QRmd1XbTbHLC6QS3iuul1kzk/KajAJ9OPxUxsumbLY2gWm10tMQMb7Ixv+rjxPvRFIsALBIvXCyiJUIiIhCIiIQiIiEL//2Q=="/>
          <p:cNvSpPr>
            <a:spLocks noChangeAspect="1" noChangeArrowheads="1"/>
          </p:cNvSpPr>
          <p:nvPr/>
        </p:nvSpPr>
        <p:spPr bwMode="auto">
          <a:xfrm>
            <a:off x="76200" y="-533400"/>
            <a:ext cx="1114425" cy="1114425"/>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2052" name="AutoShape 4" descr="data:image/jpg;base64,/9j/4AAQSkZJRgABAQAAAQABAAD/2wBDAAkGBwgHBgkIBwgKCgkLDRYPDQwMDRsUFRAWIB0iIiAdHx8kKDQsJCYxJx8fLT0tMTU3Ojo6Iys/RD84QzQ5Ojf/2wBDAQoKCg0MDRoPDxo3JR8lNzc3Nzc3Nzc3Nzc3Nzc3Nzc3Nzc3Nzc3Nzc3Nzc3Nzc3Nzc3Nzc3Nzc3Nzc3Nzc3Nzf/wAARCACnAKcDASIAAhEBAxEB/8QAHAABAAICAwEAAAAAAAAAAAAAAAYHAQQCAwUI/8QAQRAAAQMDAQYDAwgHCAMAAAAAAQACAwQFEQYHEiExQWETUYFxkaEUFSIyQlKxwRYjYnKS0eEkM0NTorLS8DSD8f/EABsBAAEFAQEAAAAAAAAAAAAAAAABAwQFBgIH/8QAMhEAAQMCBAMGBQQDAAAAAAAAAQACAwQRBRIhMQZBURMiMmFx0RSBkbHBJEKh8DNS4f/aAAwDAQACEQMRAD8AvFERCERFgnCELKxkBa1fcKW3UktXXzxU9PE3efLK7da0eqr6fWt91VI6DQ1F4FDvbrrxXMIb/wCth+t6+4JuWaOJpfIbBKATsp9c7nQWumNTcqyClgHN8zwwfHmoZPtRt9RK6LTVqud8kBxvU0BbED3e7+S1bds/t5qhX6iqKi+3D/Orjlg7Nj5AdjlS2KGOGJsULGRxtGGsY0NAHsCzNXxRDGcsDc3mdB/fonmwk7qKuvW0a5f+NaLNaIz1q5zO8fw8PeF1m2bQqj+/1hSQZ+zT29px6kZUxRUsnE1c490gfL3unBC1Qz9H9bDiNeTZ70MeFybQ7RabjDqm3VYHJtTQhufVoypiibbxHiA/cPoEvYsUTbqXX1twblpq33OMfWfbqksdj91+ST7Fu0G1CwyTtpbw2sslUeHhXGAxgns7iPfhe+QCMFdFbRU1fA6Ctp4qiF3OOVgc0+hVhT8VyjSZgPpp7rgwDkV7dPUQ1MLJqaaOWJ4y18bg5rh2I5ruVZv0O61TOqtG3Sos05O86nDjJTSH9qM/it226+qLbVR2/XNC22VDzux18RLqSc/vfYPY/BaaixWlrNI3a9Dv/fRMuY5u6n6LgyRr2tewtc1wyCDkEeYXLKslwsoiIQiIiEIiLBQhZUe1dqu36VoBUVznSTSncpqWLjJO/wAmj3ZPT4LlrHU1Jpa0urakOkmefDpqZn155Dya38z0+Biml9O1stxfqXVTmz3qcfqovsULOjGDoePE/iSSoGIYhFQxZ378h1XTGF5sFq0unLnquqju+uXfqmHepbNG4+FCOhf953/eym8cUccbY4mNYxgw1rRgNHkB0XMIvOK7EZ62TNIdOQ5BTGsDRoiIigLtEREiEREQhEREIQha9bR01dSyU1ZBHPBIMPjkaHNcPYthF21xabjdIRdQlkF20C91RZmz3PTgy6a2udvS0g6uhJ5gfdP9VP7HeKG+26G4WupZUU0oy17enmCOYI6g8lqlQ26UFZpG4zaj03C6SkkO9dLXHylb1ljHR46jkVtcGx4yEQVJ15H391GkitqFZqLRs9zo7xbYLjbphNSzsD2PHXt2I5EdFvBa5MIiIhCLXrquCgpJqurlbFBCx0kj3cmtAySu8qu9fzO1JqCi0bTvcKUAVd2c08ogfoR583H8im5ZWxRmR50CUC5stLTUE+rb0dY3iJzYG5ZZ6WT/AAoushH3nf8AeinGFwijZHG2ONgYxoDWtaMAAcgFzXluI1z62cyO25DoFNY0NFkREUBdouIeCS3hvAZx1wq/2t6ym05boqG2y+HcKtpPiDnFGOBcO5PAeWCegVCxXKthrRWxVc7aoO3hMJDv58881pMN4efWQ9s52UHbS90y+UNNl9eIoXsu1c7VNjPysj5wpCGT44b4P1X474Oe4U0VHVU0lLKYpNwnGuDhcIiIo66Q5WA7JI6joq42v60n0/RxWu1ymOvqmlzpW/Wij5ZHkScjPTBVGU1zraWtFbTVc8dUHbwmbIQ7Pt6rS4fw6+rg7Zzst9tLpl0wabL67RRLZrqs6rsDZqgtFdTu8KpaBgE44OA6ZHxBUtVDVU76aV0TxqE60gi4RYPmFlEyCbpVDoZP0E1GJG5Zpu7TbsrR9WiqXcnDyY/kegPorKHJRq7W2mu1tqbfWs34KhhY8dcHqO45juAtLZvdamSiqbDdZN+52Z4gkcec0WP1cnq3ge4XofD+JGqh7KQ95v8AIUOVmU3UzREWhTS16+rhoaKesqXbsMEbpJHeTWjJ/BQDZ5TzT0FVqGvYRXXuY1T8/Yi4iNg7BvEe1ehtXqJH6fprLTuLZrzWRUQLTxDCd55/hGPVezTxRwQshhaGxxtDWNHIADACyvFFWY4WwN/dqfQf3+E/C25uuxERYRSkQoiRC+b9stW+p17Wsdndp2RxNB6DcDvxcVB1O9s9E+k11VSuB3aqKOZh8/ohp+LSoIvW8Oy/CRZdso+ygP8AEVZWwetdBq6elydyppH5HmWkEH3b3vV/KhNg1A6fVNVWY+hS0rhn9p5AHwDlfaw3E+X47ToLqTD4UQ8AiHiFnk8vmja3WOq9e3PLiWwuZCwE8g1gz8cn1UOU02vULqLXdwJbhtTuTs7hzRn/AFByha9boMvwsWXbKPsq93iKtHYDVvj1HX0gJ3JqTfIzwy14x/uKvdUXsBonyX6412DuQ0ojz0y9wP4NKvRYTibL8ebdApcPgRERZ5OoolqJ/wCj+rLNqRn0aeZ4t1w8jG8/q3H913XyOFLV5GrLUL1py42/GXzQO8M+TxxafRwCssJqjS1jJOWx9CuHtzNUvyi8HQl3N90ja7g85lkgDZs/5jfou+IKL1RQV4OpSK7aXYaQkltBQz1pb0y4iNp/FSQKMQu8fare3kZNNbKaIHy3i535qTrzviaQursvQD3/ACpcI7qIiLOp5EREIUH2o6Mdqq1RS0Ib85UmTEHcBI082Z9xHf25VFxaS1BLXCiZZa75Rvbu6YHAD2kjGO+V9WFYwtDh/EE1HD2OXMBt5Jp8QcbqK7OtJt0nYhTyFr62od4lQ9vLPRoPkB8SVK0CKlqah9RKZZDqU4BYWRDyREwlUB2qaJk1TQxVVvaPnGlBDWk48Vh4luehzxHqOoVJ0ukNQVVc2iis9aJycYfA5oHtJGAO+V9VFMLQ4fxDNSQ9jlDgNvJNPiDjdRrQGl49KWGOjy19VIfEqZW8nPxyHYDgPU9VJURUtRO+oldLIdSnAABYIiImEqIURKEKO7K/7GNRWbk2hu0pjHlHIA9v5ourR58DaVqyHPCaCknx3DS0/ki9co5DJTseeYH2Ve7QlcLbw2o6pB601GR/AVKlGXgU21ivYeHyyzwyjuWSFp/Ee9SZYDiRtsQceoH2UuHwIiIqFOoiwStGy3WmvNAyuoXPdTvc5rXObje3XFpI7cOadEbiwvtoEl1voiJpKiIiEIiIhCIiIQiItG53Sltr6NlW5zPllQ2nicG5G+4HAJ6ZxhORxukdlaLlJey3kWAeCyuClRERAQorpzjtav3a2U4PvRZ0KDUbQtZVQ4sjNNTt9oYSfii9Zw8ZaSIH/UfZV7/EV262/sGt9LXPlHOZrfKe727zP9QUjC83afbpa7R9VLStzV0DmVtP+/Ed7/bvD1Wxaa+G6W2lr6c5iqYmyt9jhnH5LKcV09nsmHMW/KkQHQhbaxlZUXqNGQVtRI+vvV8qYHuLjSurd2LB6YaAcdsrMQMidftHWHpdPknktTU+oW3KsOldPVMb7lUtc2ona4btJF9t2er8HAA5Z44Uotdvp7Xbqago27sFPGI2A88D8+qrnaHpxumo7bqbS1JHTPtTt2aKJuGujJ5u8+JIJ54d2U905fKTUNop7lQOzFKOLSfpRuHNp7j+R6q0rIm/Bxvp/wDHrfrm8/lsm2nva7r1ERFSJ1EREiEREQhEREIReXqazRX2zz0Eshic7D4pm84pGnLXD2H816h5KOa51RT6VsktZJuvqX5ZTQk/Xf8AyHM/1Cl0TZXTtEPivouXWtqunSurIq+aSz3Z8VPfqR3hVEG+MSkfbjPUHnjmFKOqrjQWh6Oq04+s1NSNqq65yfKXulyHxg53cEYLXHJccefZSW2aUFtroqiC93t8MZJFLNV+JEexy3OPVT8QiohK8RvsRytpfnY+q5YXWUjXF7msaXPIDQMknoFyUY2kXV9q0jWugz8qqgKWnaOZfJ9Hh7Bk+iraWAzzNiHM2XbjYXWNjTXVNlul6kGHXW5zTg/sg4H5opVpO0tsWm7bbGgA00DWPx1djLj7yUXrrWhrQBsFXr1ntDmlrwC0jBBGchVvo7Niu110hMSBSSGpoC4/WppDkAfuuJB9qsoqEbSLVVtipNSWeMvuVocXujbzqKc/3kffhxHsOOKgYnRCspnRc9x6rtjsrrr3RyRadpuVLdrdT19DJ4lPPGHsd2PQ9xyI7LcXlj2OY4tduFNGq66iGOphkgnY18UjS17HDIcDwIPZUpN847JtUF0TJanT9c7IaT08s8g9vxHwu9aN4tNHerfNQXKETU8o4tPAg9CD0I6FWWG1zadxjlF43bj8+q4ey+o3WLNdqG9UEVdbahs9PIODm9D1BHQ9it9UJdLPqbZfcn3CzzvntcjuL93LHDo2VvQ9x6EclPNKbVLHeGMhuLxbazkWzO/VOP7L+Q9jseqlVmDPDe2pDnjPTceoSNk5O0Kn6LgyRsjGvY4OY76rgcg+wrmqItI3Tl0RESWQiLpnqYaaF89TLHFEwZdJI4NaPaTwVc6t2uWu3sfBYWi4VPLxTkQs755u9OHdTKTD6irdliaT58vqkc8N3U01PqO3aZtrq65y7o4iOJpy+V3k0fnyCq/S1tuO0nUx1Ff49200r8QQcdxxByGDzA5uPU8PZq6a0dfNeXNt81ZPOyidxaHjddK37rG/ZZ392eauujpYKKmipaSFkNPE0NjjYMBoHQK5lfDhUZihOaY6EjZvkPNNgF5udl3DksoizRNynVg8lCJWfpbtMpKFo37dp4fKak8w6oP1G+nD3OXsa11FHpuySVQHiVch8KkhHEySnkMdQOZ/qt7ZvpqTTmnmtrXeJc6x5qa2R3EukdxwT25e3K1/DFAS81ThoNB7piZ/IKVosotsoyLDgDzWVhCFWFZEdnuoHuORpa6zZ3uOKCoPQ+THfD04zUOBAIIIIyMdV6Fyt9NdKGehr4WzU07CySN3JwVbw1FXs9ro7Ve5ZJ9OzO3aC5O4mnzyil7Do7/4MrjuC9veogHe5jr/ANT8UltCpyi4se17Q5jg5rhkEHII81yWFIINlJXGSNkjHMka17HDBa4ZBHcKuNVbIrRc3PqbNJ821DuPhgb0JPs5t9OHZWSilUldUUjs0Trfb6JHNDhqvnp+mdoOj3l1uNaYWnO9QSGRjvaz+bVmHatrG3ZirPAkc04Pyml3XfDC+hF1zQRVDd2eJkrR0kaHD4q7GPxSj9TA1x6prsiNiqIO2rUJZgUVuDvvbj/+S1ZNputrs4Q0O6xx5Cjo953x3ir4+aLaHbwt1Hnz+Ts/ktqKNkLdyJjWN+6wYHuCUYxh7NY6UX87eyOzfzcqAp9Da61XK2a8SVEcZ4+JcZjwHZnE/AKxNJ7LLJYnsqK3NyrG8Q+dmI2n9lnEepyp9hFDqseqp25GdxvQe66bE0arAaAsoipDdOota4V1PbqKasrZmw00LS6SR3JoS411LbaOWsrp2QU0Ld6SR5wGhQS3UNbtPuEdZWxy0mkqaTMMB+i+uePtO8m/955IuMKwqSuk6MG5/ATb3hoW5oq3VOstQN1hd4XR26mJZZ6STy6ykefl39gzaLeS4QRMhiZFExrI2NDWtaMBoHABdgXpMUTImCNgsAoZJJuURETiREREIRatxoKW5UU1HXwR1FPM3dkjkbkOC2kwhCquqtV+2evdJaY57zpoHedSE5qKMfsH7TR5fhzUl0/qG16ho/lNqq2TAD6bOT4z5ObzCl2PaoVqbZ1bbpWOudpmls14HFtXRnd3j+20cD8PVUWJYFBWXe3uv68j6+6cZKW6L3MooJJd9aaV+hqOz/PNC3lcLZ9fHm6P+g9V6lm17pq8YbT3SGGY84Kn9U8Hyw7gfQlYyrwWspj3mXHUaqS2RpUnRcWPa9ocxwc08nDiD6rkqstI3XaIiEpLJURdVRUQ00ZkqJWQxj7cjg0e8qJ3faVpq3P8GCrdcak8Gw0LPELj+9y9xKkwUVRUG0TCVyXAbqYE4Uc1VrK1acaIqiR09e/Aioqcb0ryeXD7Pr6ZXiRfp/rDhSU7dMWx/wDjTZdUPb2HT3D2lSzSGz+yaYeamGN9XcncZK2qO/ISeePu+nHutRQcMOuH1Rt5D8n2TLpuQUYtWkLzrKtiu2uR8moI3b9LZYycDyMnf4+wcFaEMTIY2RxMaxjAA1rRgNHkAFz3QsrYRRMiYGRiwCjkkm5REROJEREQhEREIRERCEREQhYK8G96O07fd43S0Usz3c5Qzdf/ABDBREiFFZNkFtp3eJYr1eLU8cvBqCQPwPxXUdB60psii17M9vT5TTB59SSURNvgik8bQfUJbkbLr/RHaOcA61owO1G3/guwbPdW1JxX6/rA3qKWDwz8HBETbaOmbq2No+QRmd1XbTbHLC6QS3iuul1kzk/KajAJ9OPxUxsumbLY2gWm10tMQMb7Ixv+rjxPvRFIsALBIvXCyiJUIiIhCIiIQiIiEL//2Q=="/>
          <p:cNvSpPr>
            <a:spLocks noChangeAspect="1" noChangeArrowheads="1"/>
          </p:cNvSpPr>
          <p:nvPr/>
        </p:nvSpPr>
        <p:spPr bwMode="auto">
          <a:xfrm>
            <a:off x="76200" y="-533400"/>
            <a:ext cx="1114425" cy="1114425"/>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2054" name="Picture 6" descr="http://t2.gstatic.com/images?q=tbn:ANd9GcSG0zIBE7nv3RoAkskYRThNEhbaNjuXEQAFaEm9FNeVV_V97JoHUQ&amp;t=1"/>
          <p:cNvPicPr>
            <a:picLocks noChangeAspect="1" noChangeArrowheads="1"/>
          </p:cNvPicPr>
          <p:nvPr/>
        </p:nvPicPr>
        <p:blipFill>
          <a:blip r:embed="rId2" cstate="print"/>
          <a:srcRect/>
          <a:stretch>
            <a:fillRect/>
          </a:stretch>
        </p:blipFill>
        <p:spPr bwMode="auto">
          <a:xfrm>
            <a:off x="2699792" y="2060848"/>
            <a:ext cx="3312368" cy="331236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Straightforward vs. Hidden message</a:t>
            </a:r>
            <a:endParaRPr lang="en-AU" dirty="0"/>
          </a:p>
        </p:txBody>
      </p:sp>
      <p:pic>
        <p:nvPicPr>
          <p:cNvPr id="4" name="Picture 1" descr="tsCAI2D6YW.jpg"/>
          <p:cNvPicPr>
            <a:picLocks noGrp="1" noChangeAspect="1"/>
          </p:cNvPicPr>
          <p:nvPr>
            <p:ph idx="1"/>
          </p:nvPr>
        </p:nvPicPr>
        <p:blipFill>
          <a:blip r:embed="rId2" cstate="print"/>
          <a:srcRect/>
          <a:stretch>
            <a:fillRect/>
          </a:stretch>
        </p:blipFill>
        <p:spPr bwMode="auto">
          <a:xfrm>
            <a:off x="467544" y="1916832"/>
            <a:ext cx="3240360" cy="3816424"/>
          </a:xfrm>
          <a:prstGeom prst="rect">
            <a:avLst/>
          </a:prstGeom>
          <a:noFill/>
          <a:ln w="9525">
            <a:noFill/>
            <a:miter lim="800000"/>
            <a:headEnd/>
            <a:tailEnd/>
          </a:ln>
        </p:spPr>
      </p:pic>
      <p:pic>
        <p:nvPicPr>
          <p:cNvPr id="5" name="Picture 2" descr="ck_large.gif"/>
          <p:cNvPicPr>
            <a:picLocks noChangeAspect="1"/>
          </p:cNvPicPr>
          <p:nvPr/>
        </p:nvPicPr>
        <p:blipFill>
          <a:blip r:embed="rId3" cstate="print"/>
          <a:srcRect/>
          <a:stretch>
            <a:fillRect/>
          </a:stretch>
        </p:blipFill>
        <p:spPr bwMode="auto">
          <a:xfrm>
            <a:off x="4499992" y="1988840"/>
            <a:ext cx="3240360" cy="36724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Straightforward vs. Hidden message</a:t>
            </a:r>
            <a:endParaRPr lang="en-AU" dirty="0"/>
          </a:p>
        </p:txBody>
      </p:sp>
      <p:pic>
        <p:nvPicPr>
          <p:cNvPr id="4" name="Picture 4" descr="... Lipstick at Sephora"/>
          <p:cNvPicPr>
            <a:picLocks noGrp="1" noChangeAspect="1" noChangeArrowheads="1"/>
          </p:cNvPicPr>
          <p:nvPr>
            <p:ph idx="1"/>
          </p:nvPr>
        </p:nvPicPr>
        <p:blipFill>
          <a:blip r:embed="rId2" cstate="print"/>
          <a:srcRect/>
          <a:stretch>
            <a:fillRect/>
          </a:stretch>
        </p:blipFill>
        <p:spPr bwMode="auto">
          <a:xfrm>
            <a:off x="539552" y="1772816"/>
            <a:ext cx="2088232" cy="3672408"/>
          </a:xfrm>
          <a:prstGeom prst="rect">
            <a:avLst/>
          </a:prstGeom>
          <a:noFill/>
          <a:ln w="9525">
            <a:noFill/>
            <a:miter lim="800000"/>
            <a:headEnd/>
            <a:tailEnd/>
          </a:ln>
        </p:spPr>
      </p:pic>
      <p:pic>
        <p:nvPicPr>
          <p:cNvPr id="5" name="Picture 6" descr="http://www.dolcegabbanamakeup.com/images/adcampaign/lipstick2-zoom.jpg"/>
          <p:cNvPicPr>
            <a:picLocks noChangeAspect="1" noChangeArrowheads="1"/>
          </p:cNvPicPr>
          <p:nvPr/>
        </p:nvPicPr>
        <p:blipFill>
          <a:blip r:embed="rId3" cstate="print"/>
          <a:srcRect/>
          <a:stretch>
            <a:fillRect/>
          </a:stretch>
        </p:blipFill>
        <p:spPr bwMode="auto">
          <a:xfrm>
            <a:off x="4499992" y="1916832"/>
            <a:ext cx="3168352" cy="331236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Emotion</a:t>
            </a:r>
            <a:endParaRPr lang="en-AU" dirty="0"/>
          </a:p>
        </p:txBody>
      </p:sp>
      <p:sp>
        <p:nvSpPr>
          <p:cNvPr id="3" name="Content Placeholder 2"/>
          <p:cNvSpPr>
            <a:spLocks noGrp="1"/>
          </p:cNvSpPr>
          <p:nvPr>
            <p:ph idx="1"/>
          </p:nvPr>
        </p:nvSpPr>
        <p:spPr/>
        <p:txBody>
          <a:bodyPr/>
          <a:lstStyle/>
          <a:p>
            <a:r>
              <a:rPr lang="en-US" sz="4000" dirty="0" smtClean="0"/>
              <a:t>Ads that manipulate emotions</a:t>
            </a:r>
          </a:p>
          <a:p>
            <a:r>
              <a:rPr lang="en-US" sz="4000" dirty="0" smtClean="0"/>
              <a:t>Offer wishful thinking</a:t>
            </a:r>
          </a:p>
          <a:p>
            <a:r>
              <a:rPr lang="en-US" sz="4000" dirty="0" smtClean="0"/>
              <a:t>Flattery</a:t>
            </a:r>
          </a:p>
          <a:p>
            <a:r>
              <a:rPr lang="en-US" sz="4000" dirty="0" smtClean="0"/>
              <a:t>Ridicule</a:t>
            </a:r>
          </a:p>
          <a:p>
            <a:r>
              <a:rPr lang="en-US" sz="4000" dirty="0" smtClean="0"/>
              <a:t>The </a:t>
            </a:r>
            <a:r>
              <a:rPr lang="en-US" sz="4000" dirty="0" err="1" smtClean="0"/>
              <a:t>ooooh</a:t>
            </a:r>
            <a:r>
              <a:rPr lang="en-US" sz="4000" dirty="0" smtClean="0"/>
              <a:t>, </a:t>
            </a:r>
            <a:r>
              <a:rPr lang="en-US" sz="4000" dirty="0" err="1" smtClean="0"/>
              <a:t>aaaaaah</a:t>
            </a:r>
            <a:r>
              <a:rPr lang="en-US" sz="4000" dirty="0" smtClean="0"/>
              <a:t> factor</a:t>
            </a:r>
          </a:p>
          <a:p>
            <a:pPr>
              <a:buNone/>
            </a:pP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Emotion:</a:t>
            </a:r>
            <a:endParaRPr lang="en-AU" dirty="0"/>
          </a:p>
        </p:txBody>
      </p:sp>
      <p:pic>
        <p:nvPicPr>
          <p:cNvPr id="4" name="Content Placeholder 3" descr="puppy.png"/>
          <p:cNvPicPr>
            <a:picLocks noGrp="1" noChangeAspect="1"/>
          </p:cNvPicPr>
          <p:nvPr>
            <p:ph idx="1"/>
          </p:nvPr>
        </p:nvPicPr>
        <p:blipFill>
          <a:blip r:embed="rId2" cstate="print"/>
          <a:srcRect/>
          <a:stretch>
            <a:fillRect/>
          </a:stretch>
        </p:blipFill>
        <p:spPr bwMode="auto">
          <a:xfrm>
            <a:off x="611560" y="1844824"/>
            <a:ext cx="3048000" cy="3960440"/>
          </a:xfrm>
          <a:prstGeom prst="rect">
            <a:avLst/>
          </a:prstGeom>
          <a:noFill/>
          <a:ln w="9525">
            <a:noFill/>
            <a:miter lim="800000"/>
            <a:headEnd/>
            <a:tailEnd/>
          </a:ln>
        </p:spPr>
      </p:pic>
      <p:pic>
        <p:nvPicPr>
          <p:cNvPr id="5" name="Picture 4" descr="polars_bears_coke_160.jpg"/>
          <p:cNvPicPr>
            <a:picLocks noChangeAspect="1"/>
          </p:cNvPicPr>
          <p:nvPr/>
        </p:nvPicPr>
        <p:blipFill>
          <a:blip r:embed="rId3" cstate="print"/>
          <a:srcRect/>
          <a:stretch>
            <a:fillRect/>
          </a:stretch>
        </p:blipFill>
        <p:spPr bwMode="auto">
          <a:xfrm>
            <a:off x="4283968" y="1988840"/>
            <a:ext cx="3285728" cy="38884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Advertising Appeals – </a:t>
            </a:r>
            <a:r>
              <a:rPr lang="en-AU" dirty="0" err="1" smtClean="0"/>
              <a:t>Avante</a:t>
            </a:r>
            <a:r>
              <a:rPr lang="en-AU" dirty="0" smtClean="0"/>
              <a:t> </a:t>
            </a:r>
            <a:r>
              <a:rPr lang="en-AU" dirty="0" err="1" smtClean="0"/>
              <a:t>Garde</a:t>
            </a:r>
            <a:endParaRPr lang="en-AU" dirty="0"/>
          </a:p>
        </p:txBody>
      </p:sp>
      <p:sp>
        <p:nvSpPr>
          <p:cNvPr id="3" name="Content Placeholder 2"/>
          <p:cNvSpPr>
            <a:spLocks noGrp="1"/>
          </p:cNvSpPr>
          <p:nvPr>
            <p:ph idx="1"/>
          </p:nvPr>
        </p:nvSpPr>
        <p:spPr/>
        <p:txBody>
          <a:bodyPr/>
          <a:lstStyle/>
          <a:p>
            <a:pPr algn="just">
              <a:lnSpc>
                <a:spcPct val="80000"/>
              </a:lnSpc>
            </a:pPr>
            <a:r>
              <a:rPr lang="en-US" sz="4000" dirty="0" smtClean="0"/>
              <a:t>Using the product puts you ahead of the times</a:t>
            </a:r>
          </a:p>
          <a:p>
            <a:pPr algn="just">
              <a:lnSpc>
                <a:spcPct val="80000"/>
              </a:lnSpc>
            </a:pPr>
            <a:r>
              <a:rPr lang="en-US" sz="4000" dirty="0" smtClean="0"/>
              <a:t>Ahead of others</a:t>
            </a:r>
          </a:p>
          <a:p>
            <a:pPr algn="just">
              <a:lnSpc>
                <a:spcPct val="80000"/>
              </a:lnSpc>
            </a:pPr>
            <a:r>
              <a:rPr lang="en-US" sz="4000" dirty="0" smtClean="0"/>
              <a:t>Be the first</a:t>
            </a:r>
          </a:p>
          <a:p>
            <a:pPr algn="just">
              <a:lnSpc>
                <a:spcPct val="80000"/>
              </a:lnSpc>
            </a:pPr>
            <a:r>
              <a:rPr lang="en-US" sz="4000" dirty="0" smtClean="0"/>
              <a:t>Look ahead</a:t>
            </a:r>
          </a:p>
          <a:p>
            <a:pPr algn="just">
              <a:lnSpc>
                <a:spcPct val="80000"/>
              </a:lnSpc>
            </a:pPr>
            <a:r>
              <a:rPr lang="en-US" sz="4000" dirty="0" smtClean="0"/>
              <a:t>Be progressive</a:t>
            </a:r>
          </a:p>
          <a:p>
            <a:pPr algn="just">
              <a:lnSpc>
                <a:spcPct val="80000"/>
              </a:lnSpc>
            </a:pPr>
            <a:r>
              <a:rPr lang="en-US" sz="4000" dirty="0" smtClean="0"/>
              <a:t>Limited </a:t>
            </a:r>
          </a:p>
          <a:p>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150</TotalTime>
  <Words>913</Words>
  <Application>Microsoft Office PowerPoint</Application>
  <PresentationFormat>On-screen Show (4:3)</PresentationFormat>
  <Paragraphs>146</Paragraphs>
  <Slides>41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Solstice</vt:lpstr>
      <vt:lpstr>Bitmap Image</vt:lpstr>
      <vt:lpstr>Modern Advertising </vt:lpstr>
      <vt:lpstr>What is an Advertisement?</vt:lpstr>
      <vt:lpstr>WWII Aftermath:</vt:lpstr>
      <vt:lpstr>Subliminal messages in Advertising:</vt:lpstr>
      <vt:lpstr>Straightforward vs. Hidden message</vt:lpstr>
      <vt:lpstr>Straightforward vs. Hidden message</vt:lpstr>
      <vt:lpstr>How Advertising Appeals - Emotion</vt:lpstr>
      <vt:lpstr>Emotion:</vt:lpstr>
      <vt:lpstr>How Advertising Appeals – Avante Garde</vt:lpstr>
      <vt:lpstr>Avante-Garde:</vt:lpstr>
      <vt:lpstr>How Advertising Appeals - Bandwagon</vt:lpstr>
      <vt:lpstr>Bandwagon:</vt:lpstr>
      <vt:lpstr>How Advertising Appeals – Brand Loyalty</vt:lpstr>
      <vt:lpstr>Brand Loyalty:</vt:lpstr>
      <vt:lpstr>How Advertising Appeals - Health</vt:lpstr>
      <vt:lpstr>Health:</vt:lpstr>
      <vt:lpstr>How Advertising Appeals – Music and Slogans</vt:lpstr>
      <vt:lpstr>Music and Slogans:</vt:lpstr>
      <vt:lpstr>How Advertising Appeals - Rewards</vt:lpstr>
      <vt:lpstr>Rewards:</vt:lpstr>
      <vt:lpstr>How Advertising Appeals - Scarcity</vt:lpstr>
      <vt:lpstr>Scarcity:</vt:lpstr>
      <vt:lpstr>How Advertising appeals - Science</vt:lpstr>
      <vt:lpstr>Science:</vt:lpstr>
      <vt:lpstr>How Advertising Appeals - Senses</vt:lpstr>
      <vt:lpstr>Senses:</vt:lpstr>
      <vt:lpstr>How Advertising Appeals - Sex</vt:lpstr>
      <vt:lpstr>Sex:</vt:lpstr>
      <vt:lpstr>How Advertising Appeals - Elitism</vt:lpstr>
      <vt:lpstr>Elitism:</vt:lpstr>
      <vt:lpstr>How Advertising Appeals - Testimonials</vt:lpstr>
      <vt:lpstr>Testimonials:</vt:lpstr>
      <vt:lpstr>How Advertising appeals – Wit and Humour</vt:lpstr>
      <vt:lpstr>Wit and Humour:</vt:lpstr>
      <vt:lpstr>What to Remember:</vt:lpstr>
      <vt:lpstr>Practice:</vt:lpstr>
      <vt:lpstr>Slide 37</vt:lpstr>
      <vt:lpstr>Now to Design your own Advertisment:</vt:lpstr>
      <vt:lpstr>How to Design your own Advertisment:</vt:lpstr>
      <vt:lpstr>Now to Design your own Advertisement:</vt:lpstr>
      <vt:lpstr>GOODLUCK!</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Advertising</dc:title>
  <dc:creator>Kerri Joyce</dc:creator>
  <cp:lastModifiedBy>kerri.joyce</cp:lastModifiedBy>
  <cp:revision>19</cp:revision>
  <dcterms:created xsi:type="dcterms:W3CDTF">2011-02-10T09:45:57Z</dcterms:created>
  <dcterms:modified xsi:type="dcterms:W3CDTF">2011-12-08T04:41:30Z</dcterms:modified>
</cp:coreProperties>
</file>